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9"/>
  </p:notes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</p:sldIdLst>
  <p:sldSz cx="12192000" cy="6858000"/>
  <p:notesSz cx="6858000" cy="9144000"/>
  <p:embeddedFontLst>
    <p:embeddedFont>
      <p:font typeface="Corsiva" panose="020B0604020202020204" charset="0"/>
      <p:regular r:id="rId20"/>
      <p:bold r:id="rId21"/>
      <p:italic r:id="rId22"/>
      <p:boldItalic r:id="rId2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384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" name="Google Shape;190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" name="Google Shape;196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8" name="Google Shape;208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4" name="Google Shape;214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0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6" name="Google Shape;226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Google Shape;166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>
            <a:spLocks noGrp="1"/>
          </p:cNvSpPr>
          <p:nvPr>
            <p:ph type="ctrTitle"/>
          </p:nvPr>
        </p:nvSpPr>
        <p:spPr>
          <a:xfrm>
            <a:off x="0" y="141669"/>
            <a:ext cx="12124944" cy="19919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6000"/>
              <a:buFont typeface="Calibri"/>
              <a:buNone/>
            </a:pPr>
            <a:r>
              <a:rPr lang="en-US" sz="4800" b="1" dirty="0">
                <a:solidFill>
                  <a:srgbClr val="00B050"/>
                </a:solidFill>
              </a:rPr>
              <a:t>Practical aspects of manuscript drafting</a:t>
            </a:r>
            <a:endParaRPr sz="4800" b="1" dirty="0">
              <a:solidFill>
                <a:srgbClr val="00B050"/>
              </a:solidFill>
            </a:endParaRPr>
          </a:p>
        </p:txBody>
      </p:sp>
      <p:sp>
        <p:nvSpPr>
          <p:cNvPr id="85" name="Google Shape;85;p13"/>
          <p:cNvSpPr txBox="1">
            <a:spLocks noGrp="1"/>
          </p:cNvSpPr>
          <p:nvPr>
            <p:ph type="subTitle" idx="1"/>
          </p:nvPr>
        </p:nvSpPr>
        <p:spPr>
          <a:xfrm>
            <a:off x="1636046" y="3712667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D966"/>
              </a:buClr>
              <a:buSzPts val="5400"/>
              <a:buNone/>
            </a:pPr>
            <a:r>
              <a:rPr lang="en-US" sz="5400" b="1">
                <a:solidFill>
                  <a:srgbClr val="FFD966"/>
                </a:solidFill>
                <a:latin typeface="Corsiva"/>
                <a:ea typeface="Corsiva"/>
                <a:cs typeface="Corsiva"/>
                <a:sym typeface="Corsiva"/>
              </a:rPr>
              <a:t>Prof. Hussain Gadelkarim Ahmed</a:t>
            </a:r>
            <a:endParaRPr sz="5400" b="1">
              <a:solidFill>
                <a:srgbClr val="FFD966"/>
              </a:solidFill>
              <a:latin typeface="Corsiva"/>
              <a:ea typeface="Corsiva"/>
              <a:cs typeface="Corsiva"/>
              <a:sym typeface="Corsiv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30"/>
          <p:cNvSpPr txBox="1">
            <a:spLocks noGrp="1"/>
          </p:cNvSpPr>
          <p:nvPr>
            <p:ph type="ctrTitle"/>
          </p:nvPr>
        </p:nvSpPr>
        <p:spPr>
          <a:xfrm>
            <a:off x="0" y="1"/>
            <a:ext cx="12124944" cy="8595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5400"/>
              <a:buFont typeface="Calibri"/>
              <a:buNone/>
            </a:pPr>
            <a:r>
              <a:rPr lang="en-US" sz="5400" b="1">
                <a:solidFill>
                  <a:srgbClr val="00B050"/>
                </a:solidFill>
              </a:rPr>
              <a:t>References</a:t>
            </a:r>
            <a:endParaRPr sz="5400" b="1">
              <a:solidFill>
                <a:srgbClr val="00B050"/>
              </a:solidFill>
            </a:endParaRPr>
          </a:p>
        </p:txBody>
      </p:sp>
      <p:sp>
        <p:nvSpPr>
          <p:cNvPr id="187" name="Google Shape;187;p30"/>
          <p:cNvSpPr txBox="1">
            <a:spLocks noGrp="1"/>
          </p:cNvSpPr>
          <p:nvPr>
            <p:ph type="subTitle" idx="1"/>
          </p:nvPr>
        </p:nvSpPr>
        <p:spPr>
          <a:xfrm>
            <a:off x="1854687" y="1085377"/>
            <a:ext cx="7508254" cy="3834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F5496"/>
              </a:buClr>
              <a:buSzPts val="2400"/>
              <a:buFont typeface="Arial"/>
              <a:buChar char="•"/>
            </a:pPr>
            <a:r>
              <a:rPr lang="en-US" b="1">
                <a:solidFill>
                  <a:srgbClr val="2F5496"/>
                </a:solidFill>
              </a:rPr>
              <a:t>Use publications that are relevant and recent.</a:t>
            </a:r>
            <a:endParaRPr/>
          </a:p>
          <a:p>
            <a:pPr marL="342900" lvl="0" indent="-34290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2F5496"/>
              </a:buClr>
              <a:buSzPts val="2400"/>
              <a:buFont typeface="Arial"/>
              <a:buChar char="•"/>
            </a:pPr>
            <a:r>
              <a:rPr lang="en-US" b="1">
                <a:solidFill>
                  <a:srgbClr val="2F5496"/>
                </a:solidFill>
              </a:rPr>
              <a:t>Be highly selective, observe the journal limits.</a:t>
            </a:r>
            <a:endParaRPr/>
          </a:p>
          <a:p>
            <a:pPr marL="342900" lvl="0" indent="-34290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2F5496"/>
              </a:buClr>
              <a:buSzPts val="2400"/>
              <a:buFont typeface="Arial"/>
              <a:buChar char="•"/>
            </a:pPr>
            <a:r>
              <a:rPr lang="en-US" b="1">
                <a:solidFill>
                  <a:srgbClr val="2F5496"/>
                </a:solidFill>
              </a:rPr>
              <a:t>Read the references before citing them.</a:t>
            </a:r>
            <a:endParaRPr/>
          </a:p>
          <a:p>
            <a:pPr marL="342900" lvl="0" indent="-34290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2F5496"/>
              </a:buClr>
              <a:buSzPts val="2400"/>
              <a:buFont typeface="Arial"/>
              <a:buChar char="•"/>
            </a:pPr>
            <a:r>
              <a:rPr lang="en-US" b="1">
                <a:solidFill>
                  <a:srgbClr val="2F5496"/>
                </a:solidFill>
              </a:rPr>
              <a:t>Cite the references appropriately</a:t>
            </a:r>
            <a:endParaRPr/>
          </a:p>
          <a:p>
            <a:pPr marL="342900" lvl="0" indent="-34290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2F5496"/>
              </a:buClr>
              <a:buSzPts val="2400"/>
              <a:buFont typeface="Arial"/>
              <a:buChar char="•"/>
            </a:pPr>
            <a:r>
              <a:rPr lang="en-US" b="1">
                <a:solidFill>
                  <a:srgbClr val="2F5496"/>
                </a:solidFill>
              </a:rPr>
              <a:t>Use correct reference style for the journal</a:t>
            </a:r>
            <a:endParaRPr/>
          </a:p>
          <a:p>
            <a:pPr marL="342900" lvl="0" indent="-19050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31"/>
          <p:cNvSpPr txBox="1">
            <a:spLocks noGrp="1"/>
          </p:cNvSpPr>
          <p:nvPr>
            <p:ph type="ctrTitle"/>
          </p:nvPr>
        </p:nvSpPr>
        <p:spPr>
          <a:xfrm>
            <a:off x="0" y="1"/>
            <a:ext cx="12124944" cy="8595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5400"/>
              <a:buFont typeface="Calibri"/>
              <a:buNone/>
            </a:pPr>
            <a:r>
              <a:rPr lang="en-US" sz="5400" b="1">
                <a:solidFill>
                  <a:srgbClr val="FFC000"/>
                </a:solidFill>
              </a:rPr>
              <a:t>Supplementary Data</a:t>
            </a:r>
            <a:endParaRPr sz="5400" b="1">
              <a:solidFill>
                <a:srgbClr val="FFC000"/>
              </a:solidFill>
            </a:endParaRPr>
          </a:p>
        </p:txBody>
      </p:sp>
      <p:sp>
        <p:nvSpPr>
          <p:cNvPr id="193" name="Google Shape;193;p31"/>
          <p:cNvSpPr txBox="1">
            <a:spLocks noGrp="1"/>
          </p:cNvSpPr>
          <p:nvPr>
            <p:ph type="subTitle" idx="1"/>
          </p:nvPr>
        </p:nvSpPr>
        <p:spPr>
          <a:xfrm>
            <a:off x="1120462" y="1124014"/>
            <a:ext cx="8976575" cy="4828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55A11"/>
              </a:buClr>
              <a:buSzPts val="2400"/>
              <a:buFont typeface="Arial"/>
              <a:buChar char="•"/>
            </a:pPr>
            <a:r>
              <a:rPr lang="en-US" b="1">
                <a:solidFill>
                  <a:srgbClr val="C55A11"/>
                </a:solidFill>
              </a:rPr>
              <a:t>Most journal are willing to publish supporting data electronically</a:t>
            </a:r>
            <a:endParaRPr/>
          </a:p>
          <a:p>
            <a:pPr marL="342900" lvl="0" indent="-34290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C55A11"/>
              </a:buClr>
              <a:buSzPts val="2400"/>
              <a:buFont typeface="Arial"/>
              <a:buChar char="•"/>
            </a:pPr>
            <a:r>
              <a:rPr lang="en-US" b="1">
                <a:solidFill>
                  <a:srgbClr val="C55A11"/>
                </a:solidFill>
              </a:rPr>
              <a:t>Must not be essential, but should be of a help to the reader (eg. Detailed methods, extended data set/data analysis or additional Tables/Figures, etc.</a:t>
            </a:r>
            <a:endParaRPr/>
          </a:p>
          <a:p>
            <a:pPr marL="342900" lvl="0" indent="-34290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C55A11"/>
              </a:buClr>
              <a:buSzPts val="2400"/>
              <a:buFont typeface="Arial"/>
              <a:buChar char="•"/>
            </a:pPr>
            <a:r>
              <a:rPr lang="en-US" b="1">
                <a:solidFill>
                  <a:srgbClr val="C55A11"/>
                </a:solidFill>
              </a:rPr>
              <a:t>These are generally not closely reviewed or copy-edited.</a:t>
            </a:r>
            <a:endParaRPr/>
          </a:p>
          <a:p>
            <a:pPr marL="342900" lvl="0" indent="-19050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b="1">
              <a:solidFill>
                <a:srgbClr val="C55A1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32"/>
          <p:cNvSpPr txBox="1">
            <a:spLocks noGrp="1"/>
          </p:cNvSpPr>
          <p:nvPr>
            <p:ph type="ctrTitle"/>
          </p:nvPr>
        </p:nvSpPr>
        <p:spPr>
          <a:xfrm>
            <a:off x="0" y="1"/>
            <a:ext cx="12124944" cy="8595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5400"/>
              <a:buFont typeface="Calibri"/>
              <a:buNone/>
            </a:pPr>
            <a:r>
              <a:rPr lang="en-US" sz="5400" b="1">
                <a:solidFill>
                  <a:srgbClr val="FFC000"/>
                </a:solidFill>
              </a:rPr>
              <a:t>Re-read and Revise</a:t>
            </a:r>
            <a:endParaRPr sz="5400" b="1">
              <a:solidFill>
                <a:srgbClr val="FFC000"/>
              </a:solidFill>
            </a:endParaRPr>
          </a:p>
        </p:txBody>
      </p:sp>
      <p:sp>
        <p:nvSpPr>
          <p:cNvPr id="199" name="Google Shape;199;p32"/>
          <p:cNvSpPr txBox="1">
            <a:spLocks noGrp="1"/>
          </p:cNvSpPr>
          <p:nvPr>
            <p:ph type="subTitle" idx="1"/>
          </p:nvPr>
        </p:nvSpPr>
        <p:spPr>
          <a:xfrm>
            <a:off x="1043188" y="1124014"/>
            <a:ext cx="10167355" cy="4828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48135"/>
              </a:buClr>
              <a:buSzPts val="2400"/>
              <a:buFont typeface="Courier New"/>
              <a:buChar char="o"/>
            </a:pPr>
            <a:r>
              <a:rPr lang="en-US" b="1">
                <a:solidFill>
                  <a:srgbClr val="548135"/>
                </a:solidFill>
              </a:rPr>
              <a:t>All authors should participate in this process</a:t>
            </a:r>
            <a:endParaRPr/>
          </a:p>
          <a:p>
            <a:pPr marL="342900" lvl="0" indent="-34290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548135"/>
              </a:buClr>
              <a:buSzPts val="2400"/>
              <a:buFont typeface="Courier New"/>
              <a:buChar char="o"/>
            </a:pPr>
            <a:r>
              <a:rPr lang="en-US" b="1">
                <a:solidFill>
                  <a:srgbClr val="548135"/>
                </a:solidFill>
              </a:rPr>
              <a:t>Avoid the appearance that different sections have been written by different authors</a:t>
            </a:r>
            <a:endParaRPr/>
          </a:p>
          <a:p>
            <a:pPr marL="342900" lvl="0" indent="-34290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548135"/>
              </a:buClr>
              <a:buSzPts val="2400"/>
              <a:buFont typeface="Courier New"/>
              <a:buChar char="o"/>
            </a:pPr>
            <a:r>
              <a:rPr lang="en-US" b="1">
                <a:solidFill>
                  <a:srgbClr val="548135"/>
                </a:solidFill>
              </a:rPr>
              <a:t>Double check references for accuracy and relevance.</a:t>
            </a:r>
            <a:endParaRPr/>
          </a:p>
          <a:p>
            <a:pPr marL="342900" lvl="0" indent="-34290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548135"/>
              </a:buClr>
              <a:buSzPts val="2400"/>
              <a:buFont typeface="Courier New"/>
              <a:buChar char="o"/>
            </a:pPr>
            <a:r>
              <a:rPr lang="en-US" b="1">
                <a:solidFill>
                  <a:srgbClr val="548135"/>
                </a:solidFill>
              </a:rPr>
              <a:t>Look for typos, spelling errors, missing words and correct grammar.</a:t>
            </a:r>
            <a:endParaRPr b="1">
              <a:solidFill>
                <a:srgbClr val="548135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3"/>
          <p:cNvSpPr txBox="1">
            <a:spLocks noGrp="1"/>
          </p:cNvSpPr>
          <p:nvPr>
            <p:ph type="ctrTitle"/>
          </p:nvPr>
        </p:nvSpPr>
        <p:spPr>
          <a:xfrm>
            <a:off x="0" y="1"/>
            <a:ext cx="12124944" cy="8595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BF9000"/>
              </a:buClr>
              <a:buSzPts val="4800"/>
              <a:buFont typeface="Calibri"/>
              <a:buNone/>
            </a:pPr>
            <a:r>
              <a:rPr lang="en-US" sz="4800">
                <a:solidFill>
                  <a:srgbClr val="BF9000"/>
                </a:solidFill>
              </a:rPr>
              <a:t>Is your manuscript ready for Submission?</a:t>
            </a:r>
            <a:endParaRPr sz="4800">
              <a:solidFill>
                <a:srgbClr val="BF9000"/>
              </a:solidFill>
            </a:endParaRPr>
          </a:p>
        </p:txBody>
      </p:sp>
      <p:sp>
        <p:nvSpPr>
          <p:cNvPr id="205" name="Google Shape;205;p33"/>
          <p:cNvSpPr txBox="1">
            <a:spLocks noGrp="1"/>
          </p:cNvSpPr>
          <p:nvPr>
            <p:ph type="subTitle" idx="1"/>
          </p:nvPr>
        </p:nvSpPr>
        <p:spPr>
          <a:xfrm>
            <a:off x="927278" y="1004552"/>
            <a:ext cx="10283265" cy="58534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2400"/>
              <a:buFont typeface="Noto Sans Symbols"/>
              <a:buChar char="✔"/>
            </a:pPr>
            <a:r>
              <a:rPr lang="en-US" b="1">
                <a:solidFill>
                  <a:srgbClr val="00B050"/>
                </a:solidFill>
              </a:rPr>
              <a:t>Text</a:t>
            </a:r>
            <a:endParaRPr/>
          </a:p>
          <a:p>
            <a:pPr marL="0" lvl="0" indent="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B050"/>
              </a:buClr>
              <a:buSzPts val="2400"/>
              <a:buNone/>
            </a:pPr>
            <a:r>
              <a:rPr lang="en-US" b="1">
                <a:solidFill>
                  <a:srgbClr val="00B050"/>
                </a:solidFill>
              </a:rPr>
              <a:t>-Materials and Methods are clear and reproducible</a:t>
            </a:r>
            <a:endParaRPr/>
          </a:p>
          <a:p>
            <a:pPr marL="0" lvl="0" indent="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B050"/>
              </a:buClr>
              <a:buSzPts val="2400"/>
              <a:buNone/>
            </a:pPr>
            <a:r>
              <a:rPr lang="en-US" b="1">
                <a:solidFill>
                  <a:srgbClr val="00B050"/>
                </a:solidFill>
              </a:rPr>
              <a:t>-Results definitive and discussion relevant and concise.</a:t>
            </a:r>
            <a:endParaRPr/>
          </a:p>
          <a:p>
            <a:pPr marL="0" lvl="0" indent="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B050"/>
              </a:buClr>
              <a:buSzPts val="2400"/>
              <a:buNone/>
            </a:pPr>
            <a:r>
              <a:rPr lang="en-US" b="1">
                <a:solidFill>
                  <a:srgbClr val="00B050"/>
                </a:solidFill>
              </a:rPr>
              <a:t>-Abstract clear and self-sufficient.</a:t>
            </a:r>
            <a:endParaRPr/>
          </a:p>
          <a:p>
            <a:pPr marL="342900" lvl="0" indent="-34290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B050"/>
              </a:buClr>
              <a:buSzPts val="2400"/>
              <a:buFont typeface="Noto Sans Symbols"/>
              <a:buChar char="✔"/>
            </a:pPr>
            <a:r>
              <a:rPr lang="en-US" b="1">
                <a:solidFill>
                  <a:srgbClr val="00B050"/>
                </a:solidFill>
              </a:rPr>
              <a:t>Tables and figures</a:t>
            </a:r>
            <a:endParaRPr/>
          </a:p>
          <a:p>
            <a:pPr marL="0" lvl="0" indent="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B050"/>
              </a:buClr>
              <a:buSzPts val="2400"/>
              <a:buNone/>
            </a:pPr>
            <a:r>
              <a:rPr lang="en-US" b="1">
                <a:solidFill>
                  <a:srgbClr val="00B050"/>
                </a:solidFill>
              </a:rPr>
              <a:t>- clear, concise and in appropriate journal format</a:t>
            </a:r>
            <a:endParaRPr/>
          </a:p>
          <a:p>
            <a:pPr marL="342900" lvl="0" indent="-34290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B050"/>
              </a:buClr>
              <a:buSzPts val="2400"/>
              <a:buFont typeface="Noto Sans Symbols"/>
              <a:buChar char="✔"/>
            </a:pPr>
            <a:r>
              <a:rPr lang="en-US" b="1">
                <a:solidFill>
                  <a:srgbClr val="00B050"/>
                </a:solidFill>
              </a:rPr>
              <a:t>References</a:t>
            </a:r>
            <a:endParaRPr/>
          </a:p>
          <a:p>
            <a:pPr marL="0" lvl="0" indent="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B050"/>
              </a:buClr>
              <a:buSzPts val="2400"/>
              <a:buNone/>
            </a:pPr>
            <a:r>
              <a:rPr lang="en-US" b="1">
                <a:solidFill>
                  <a:srgbClr val="00B050"/>
                </a:solidFill>
              </a:rPr>
              <a:t>- Have you read them and are they appropriate</a:t>
            </a:r>
            <a:r>
              <a:rPr lang="en-US"/>
              <a:t>?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34"/>
          <p:cNvSpPr txBox="1">
            <a:spLocks noGrp="1"/>
          </p:cNvSpPr>
          <p:nvPr>
            <p:ph type="ctrTitle"/>
          </p:nvPr>
        </p:nvSpPr>
        <p:spPr>
          <a:xfrm>
            <a:off x="0" y="1"/>
            <a:ext cx="12124944" cy="8595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BF9000"/>
              </a:buClr>
              <a:buSzPts val="5400"/>
              <a:buFont typeface="Calibri"/>
              <a:buNone/>
            </a:pPr>
            <a:r>
              <a:rPr lang="en-US" sz="5400" b="1">
                <a:solidFill>
                  <a:srgbClr val="BF9000"/>
                </a:solidFill>
              </a:rPr>
              <a:t>Submission</a:t>
            </a:r>
            <a:endParaRPr sz="5400" b="1">
              <a:solidFill>
                <a:srgbClr val="BF9000"/>
              </a:solidFill>
            </a:endParaRPr>
          </a:p>
        </p:txBody>
      </p:sp>
      <p:sp>
        <p:nvSpPr>
          <p:cNvPr id="211" name="Google Shape;211;p34"/>
          <p:cNvSpPr txBox="1">
            <a:spLocks noGrp="1"/>
          </p:cNvSpPr>
          <p:nvPr>
            <p:ph type="subTitle" idx="1"/>
          </p:nvPr>
        </p:nvSpPr>
        <p:spPr>
          <a:xfrm>
            <a:off x="283464" y="1124014"/>
            <a:ext cx="10927080" cy="4828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48135"/>
              </a:buClr>
              <a:buSzPts val="2400"/>
              <a:buFont typeface="Noto Sans Symbols"/>
              <a:buChar char="✔"/>
            </a:pPr>
            <a:r>
              <a:rPr lang="en-US" b="1">
                <a:solidFill>
                  <a:srgbClr val="548135"/>
                </a:solidFill>
              </a:rPr>
              <a:t>Read the journal instructions carefully and follow them rigorously</a:t>
            </a:r>
            <a:endParaRPr/>
          </a:p>
          <a:p>
            <a:pPr marL="342900" lvl="0" indent="-34290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548135"/>
              </a:buClr>
              <a:buSzPts val="2400"/>
              <a:buFont typeface="Noto Sans Symbols"/>
              <a:buChar char="✔"/>
            </a:pPr>
            <a:r>
              <a:rPr lang="en-US" b="1">
                <a:solidFill>
                  <a:srgbClr val="548135"/>
                </a:solidFill>
              </a:rPr>
              <a:t>Fill out all necessary forms (eg. Copyright, transfer, conflict of interest)</a:t>
            </a:r>
            <a:endParaRPr/>
          </a:p>
          <a:p>
            <a:pPr marL="342900" lvl="0" indent="-34290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548135"/>
              </a:buClr>
              <a:buSzPts val="2400"/>
              <a:buFont typeface="Noto Sans Symbols"/>
              <a:buChar char="✔"/>
            </a:pPr>
            <a:r>
              <a:rPr lang="en-US" b="1">
                <a:solidFill>
                  <a:srgbClr val="548135"/>
                </a:solidFill>
              </a:rPr>
              <a:t>Write a brief cover letter (suggest reviewers).</a:t>
            </a:r>
            <a:endParaRPr b="1">
              <a:solidFill>
                <a:srgbClr val="548135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35"/>
          <p:cNvSpPr txBox="1">
            <a:spLocks noGrp="1"/>
          </p:cNvSpPr>
          <p:nvPr>
            <p:ph type="ctrTitle"/>
          </p:nvPr>
        </p:nvSpPr>
        <p:spPr>
          <a:xfrm>
            <a:off x="0" y="1"/>
            <a:ext cx="12124944" cy="8595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BF9000"/>
              </a:buClr>
              <a:buSzPts val="5400"/>
              <a:buFont typeface="Calibri"/>
              <a:buNone/>
            </a:pPr>
            <a:r>
              <a:rPr lang="en-US" sz="5400" b="1">
                <a:solidFill>
                  <a:srgbClr val="BF9000"/>
                </a:solidFill>
              </a:rPr>
              <a:t>Responding to Reviewers</a:t>
            </a:r>
            <a:endParaRPr sz="5400" b="1">
              <a:solidFill>
                <a:srgbClr val="BF9000"/>
              </a:solidFill>
            </a:endParaRPr>
          </a:p>
        </p:txBody>
      </p:sp>
      <p:sp>
        <p:nvSpPr>
          <p:cNvPr id="217" name="Google Shape;217;p35"/>
          <p:cNvSpPr txBox="1">
            <a:spLocks noGrp="1"/>
          </p:cNvSpPr>
          <p:nvPr>
            <p:ph type="subTitle" idx="1"/>
          </p:nvPr>
        </p:nvSpPr>
        <p:spPr>
          <a:xfrm>
            <a:off x="283464" y="1124014"/>
            <a:ext cx="10927080" cy="4828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2400"/>
              <a:buFont typeface="Arial"/>
              <a:buChar char="•"/>
            </a:pPr>
            <a:r>
              <a:rPr lang="en-US" b="1">
                <a:solidFill>
                  <a:srgbClr val="00B0F0"/>
                </a:solidFill>
              </a:rPr>
              <a:t>Carefully prepare your responses</a:t>
            </a:r>
            <a:endParaRPr/>
          </a:p>
          <a:p>
            <a:pPr marL="0" lvl="0" indent="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B0F0"/>
              </a:buClr>
              <a:buSzPts val="2400"/>
              <a:buNone/>
            </a:pPr>
            <a:r>
              <a:rPr lang="en-US" b="1">
                <a:solidFill>
                  <a:srgbClr val="00B0F0"/>
                </a:solidFill>
              </a:rPr>
              <a:t>-Each comment </a:t>
            </a:r>
            <a:r>
              <a:rPr lang="en-US" b="1" i="1">
                <a:solidFill>
                  <a:srgbClr val="00B0F0"/>
                </a:solidFill>
              </a:rPr>
              <a:t>must</a:t>
            </a:r>
            <a:r>
              <a:rPr lang="en-US" b="1">
                <a:solidFill>
                  <a:srgbClr val="00B0F0"/>
                </a:solidFill>
              </a:rPr>
              <a:t> be addressed</a:t>
            </a:r>
            <a:endParaRPr/>
          </a:p>
          <a:p>
            <a:pPr marL="0" lvl="0" indent="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B0F0"/>
              </a:buClr>
              <a:buSzPts val="2400"/>
              <a:buNone/>
            </a:pPr>
            <a:r>
              <a:rPr lang="en-US" b="1">
                <a:solidFill>
                  <a:srgbClr val="00B0F0"/>
                </a:solidFill>
              </a:rPr>
              <a:t>-Each change should be state clearly and highlighted</a:t>
            </a:r>
            <a:endParaRPr/>
          </a:p>
          <a:p>
            <a:pPr marL="342900" lvl="0" indent="-34290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B0F0"/>
              </a:buClr>
              <a:buSzPts val="2400"/>
              <a:buFont typeface="Arial"/>
              <a:buChar char="•"/>
            </a:pPr>
            <a:r>
              <a:rPr lang="en-US" b="1">
                <a:solidFill>
                  <a:srgbClr val="00B0F0"/>
                </a:solidFill>
              </a:rPr>
              <a:t>Reviewer may be wrong- politely correct the errors.</a:t>
            </a:r>
            <a:endParaRPr/>
          </a:p>
          <a:p>
            <a:pPr marL="342900" lvl="0" indent="-34290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B0F0"/>
              </a:buClr>
              <a:buSzPts val="2400"/>
              <a:buFont typeface="Arial"/>
              <a:buChar char="•"/>
            </a:pPr>
            <a:r>
              <a:rPr lang="en-US" b="1">
                <a:solidFill>
                  <a:srgbClr val="00B0F0"/>
                </a:solidFill>
              </a:rPr>
              <a:t>Be tactful- thank the reviewers, be positive.</a:t>
            </a:r>
            <a:endParaRPr/>
          </a:p>
          <a:p>
            <a:pPr marL="342900" lvl="0" indent="-34290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B0F0"/>
              </a:buClr>
              <a:buSzPts val="2400"/>
              <a:buFont typeface="Arial"/>
              <a:buChar char="•"/>
            </a:pPr>
            <a:r>
              <a:rPr lang="en-US" b="1">
                <a:solidFill>
                  <a:srgbClr val="00B0F0"/>
                </a:solidFill>
              </a:rPr>
              <a:t>Don’t respond to reviewers while you are upset or angry</a:t>
            </a:r>
            <a:endParaRPr/>
          </a:p>
          <a:p>
            <a:pPr marL="342900" lvl="0" indent="-34290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B0F0"/>
              </a:buClr>
              <a:buSzPts val="2400"/>
              <a:buFont typeface="Arial"/>
              <a:buChar char="•"/>
            </a:pPr>
            <a:r>
              <a:rPr lang="en-US" b="1">
                <a:solidFill>
                  <a:srgbClr val="00B0F0"/>
                </a:solidFill>
              </a:rPr>
              <a:t>Get help from other authors before you submit your response</a:t>
            </a:r>
            <a:endParaRPr b="1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36"/>
          <p:cNvSpPr txBox="1">
            <a:spLocks noGrp="1"/>
          </p:cNvSpPr>
          <p:nvPr>
            <p:ph type="ctrTitle"/>
          </p:nvPr>
        </p:nvSpPr>
        <p:spPr>
          <a:xfrm>
            <a:off x="0" y="1"/>
            <a:ext cx="12124944" cy="8595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55A11"/>
              </a:buClr>
              <a:buSzPts val="5400"/>
              <a:buFont typeface="Calibri"/>
              <a:buNone/>
            </a:pPr>
            <a:r>
              <a:rPr lang="en-US" sz="5400" b="1">
                <a:solidFill>
                  <a:srgbClr val="C55A11"/>
                </a:solidFill>
              </a:rPr>
              <a:t>Assistance of Medical writers</a:t>
            </a:r>
            <a:endParaRPr sz="5400" b="1">
              <a:solidFill>
                <a:srgbClr val="C55A11"/>
              </a:solidFill>
            </a:endParaRPr>
          </a:p>
        </p:txBody>
      </p:sp>
      <p:sp>
        <p:nvSpPr>
          <p:cNvPr id="223" name="Google Shape;223;p36"/>
          <p:cNvSpPr txBox="1">
            <a:spLocks noGrp="1"/>
          </p:cNvSpPr>
          <p:nvPr>
            <p:ph type="subTitle" idx="1"/>
          </p:nvPr>
        </p:nvSpPr>
        <p:spPr>
          <a:xfrm>
            <a:off x="283464" y="1124014"/>
            <a:ext cx="10927080" cy="4828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Noto Sans Symbols"/>
              <a:buChar char="❖"/>
            </a:pPr>
            <a:r>
              <a:rPr lang="en-US" b="1">
                <a:solidFill>
                  <a:srgbClr val="0070C0"/>
                </a:solidFill>
              </a:rPr>
              <a:t>Professional writers are sometimes used, particularly by pharmaceutical companies, to draft manuscript.</a:t>
            </a:r>
            <a:endParaRPr/>
          </a:p>
          <a:p>
            <a:pPr marL="342900" lvl="0" indent="-34290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Noto Sans Symbols"/>
              <a:buChar char="❖"/>
            </a:pPr>
            <a:r>
              <a:rPr lang="en-US" b="1">
                <a:solidFill>
                  <a:srgbClr val="0070C0"/>
                </a:solidFill>
              </a:rPr>
              <a:t>This is sometimes called “ghost writing” and often gives the appearance of bias </a:t>
            </a:r>
            <a:endParaRPr/>
          </a:p>
          <a:p>
            <a:pPr marL="342900" lvl="0" indent="-34290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Noto Sans Symbols"/>
              <a:buChar char="❖"/>
            </a:pPr>
            <a:r>
              <a:rPr lang="en-US" b="1">
                <a:solidFill>
                  <a:srgbClr val="0070C0"/>
                </a:solidFill>
              </a:rPr>
              <a:t>Their role must be transparent, including full disclosure in the acknowledgement and funding statement.</a:t>
            </a:r>
            <a:endParaRPr b="1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37"/>
          <p:cNvSpPr txBox="1">
            <a:spLocks noGrp="1"/>
          </p:cNvSpPr>
          <p:nvPr>
            <p:ph type="ctrTitle"/>
          </p:nvPr>
        </p:nvSpPr>
        <p:spPr>
          <a:xfrm>
            <a:off x="0" y="1"/>
            <a:ext cx="12124944" cy="8595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8D08C"/>
              </a:buClr>
              <a:buSzPts val="5400"/>
              <a:buFont typeface="Calibri"/>
              <a:buNone/>
            </a:pPr>
            <a:r>
              <a:rPr lang="en-US" sz="5400" b="1">
                <a:solidFill>
                  <a:srgbClr val="A8D08C"/>
                </a:solidFill>
              </a:rPr>
              <a:t>Process of Research</a:t>
            </a:r>
            <a:endParaRPr sz="5400" b="1">
              <a:solidFill>
                <a:srgbClr val="A8D08C"/>
              </a:solidFill>
            </a:endParaRPr>
          </a:p>
        </p:txBody>
      </p:sp>
      <p:sp>
        <p:nvSpPr>
          <p:cNvPr id="229" name="Google Shape;229;p37"/>
          <p:cNvSpPr txBox="1">
            <a:spLocks noGrp="1"/>
          </p:cNvSpPr>
          <p:nvPr>
            <p:ph type="subTitle" idx="1"/>
          </p:nvPr>
        </p:nvSpPr>
        <p:spPr>
          <a:xfrm>
            <a:off x="3922776" y="1124014"/>
            <a:ext cx="3849624" cy="1994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2220"/>
              <a:buFont typeface="Arial"/>
              <a:buChar char="•"/>
            </a:pPr>
            <a:r>
              <a:rPr lang="en-US" sz="2220">
                <a:solidFill>
                  <a:srgbClr val="00B0F0"/>
                </a:solidFill>
              </a:rPr>
              <a:t>Completion of research</a:t>
            </a:r>
            <a:endParaRPr/>
          </a:p>
          <a:p>
            <a:pPr marL="342900" lvl="0" indent="-342900" algn="just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00B0F0"/>
              </a:buClr>
              <a:buSzPts val="2220"/>
              <a:buFont typeface="Arial"/>
              <a:buChar char="•"/>
            </a:pPr>
            <a:r>
              <a:rPr lang="en-US" sz="2220">
                <a:solidFill>
                  <a:srgbClr val="00B0F0"/>
                </a:solidFill>
              </a:rPr>
              <a:t>Preparation of manuscript</a:t>
            </a:r>
            <a:endParaRPr/>
          </a:p>
          <a:p>
            <a:pPr marL="342900" lvl="0" indent="-342900" algn="just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00B0F0"/>
              </a:buClr>
              <a:buSzPts val="2220"/>
              <a:buFont typeface="Arial"/>
              <a:buChar char="•"/>
            </a:pPr>
            <a:r>
              <a:rPr lang="en-US" sz="2220">
                <a:solidFill>
                  <a:srgbClr val="00B0F0"/>
                </a:solidFill>
              </a:rPr>
              <a:t>Submission of manuscript</a:t>
            </a:r>
            <a:endParaRPr/>
          </a:p>
          <a:p>
            <a:pPr marL="342900" lvl="0" indent="-342900" algn="just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00B0F0"/>
              </a:buClr>
              <a:buSzPts val="2220"/>
              <a:buFont typeface="Arial"/>
              <a:buChar char="•"/>
            </a:pPr>
            <a:r>
              <a:rPr lang="en-US" sz="2220">
                <a:solidFill>
                  <a:srgbClr val="00B0F0"/>
                </a:solidFill>
              </a:rPr>
              <a:t>Assignment and review</a:t>
            </a:r>
            <a:endParaRPr/>
          </a:p>
          <a:p>
            <a:pPr marL="342900" lvl="0" indent="-342900" algn="ctr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C55A11"/>
              </a:buClr>
              <a:buSzPts val="2220"/>
              <a:buFont typeface="Arial"/>
              <a:buChar char="•"/>
            </a:pPr>
            <a:r>
              <a:rPr lang="en-US" sz="2220" b="1">
                <a:solidFill>
                  <a:srgbClr val="C55A11"/>
                </a:solidFill>
              </a:rPr>
              <a:t>Decision</a:t>
            </a:r>
            <a:endParaRPr sz="2220" b="1">
              <a:solidFill>
                <a:srgbClr val="C55A11"/>
              </a:solidFill>
            </a:endParaRPr>
          </a:p>
        </p:txBody>
      </p:sp>
      <p:sp>
        <p:nvSpPr>
          <p:cNvPr id="230" name="Google Shape;230;p37"/>
          <p:cNvSpPr txBox="1"/>
          <p:nvPr/>
        </p:nvSpPr>
        <p:spPr>
          <a:xfrm>
            <a:off x="3575304" y="3118104"/>
            <a:ext cx="125272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Rejection</a:t>
            </a:r>
            <a:endParaRPr sz="1800" b="1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Google Shape;231;p37"/>
          <p:cNvSpPr txBox="1"/>
          <p:nvPr/>
        </p:nvSpPr>
        <p:spPr>
          <a:xfrm>
            <a:off x="7488936" y="3113532"/>
            <a:ext cx="1261872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548135"/>
                </a:solidFill>
                <a:latin typeface="Calibri"/>
                <a:ea typeface="Calibri"/>
                <a:cs typeface="Calibri"/>
                <a:sym typeface="Calibri"/>
              </a:rPr>
              <a:t>Revision</a:t>
            </a:r>
            <a:endParaRPr sz="1800" b="1">
              <a:solidFill>
                <a:srgbClr val="54813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p37"/>
          <p:cNvSpPr txBox="1"/>
          <p:nvPr/>
        </p:nvSpPr>
        <p:spPr>
          <a:xfrm>
            <a:off x="7616952" y="3566160"/>
            <a:ext cx="166420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Re-submission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Google Shape;233;p37"/>
          <p:cNvSpPr txBox="1"/>
          <p:nvPr/>
        </p:nvSpPr>
        <p:spPr>
          <a:xfrm>
            <a:off x="7772400" y="4050792"/>
            <a:ext cx="118872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Re-review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37"/>
          <p:cNvSpPr txBox="1"/>
          <p:nvPr/>
        </p:nvSpPr>
        <p:spPr>
          <a:xfrm>
            <a:off x="8531352" y="4672584"/>
            <a:ext cx="1353312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Rejections</a:t>
            </a:r>
            <a:endParaRPr sz="1800" b="1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37"/>
          <p:cNvSpPr txBox="1"/>
          <p:nvPr/>
        </p:nvSpPr>
        <p:spPr>
          <a:xfrm>
            <a:off x="6720840" y="4672584"/>
            <a:ext cx="156362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548135"/>
                </a:solidFill>
                <a:latin typeface="Calibri"/>
                <a:ea typeface="Calibri"/>
                <a:cs typeface="Calibri"/>
                <a:sym typeface="Calibri"/>
              </a:rPr>
              <a:t>Acceptance</a:t>
            </a:r>
            <a:endParaRPr sz="1800" b="1">
              <a:solidFill>
                <a:srgbClr val="54813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37"/>
          <p:cNvSpPr txBox="1"/>
          <p:nvPr/>
        </p:nvSpPr>
        <p:spPr>
          <a:xfrm>
            <a:off x="6890004" y="5100566"/>
            <a:ext cx="137160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Publication</a:t>
            </a:r>
            <a:endParaRPr sz="1800" b="1">
              <a:solidFill>
                <a:srgbClr val="00B05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37" name="Google Shape;237;p37"/>
          <p:cNvCxnSpPr/>
          <p:nvPr/>
        </p:nvCxnSpPr>
        <p:spPr>
          <a:xfrm>
            <a:off x="6510528" y="2985516"/>
            <a:ext cx="759000" cy="141600"/>
          </a:xfrm>
          <a:prstGeom prst="curvedConnector3">
            <a:avLst>
              <a:gd name="adj1" fmla="val 50000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238" name="Google Shape;238;p37"/>
          <p:cNvCxnSpPr/>
          <p:nvPr/>
        </p:nvCxnSpPr>
        <p:spPr>
          <a:xfrm flipH="1">
            <a:off x="4617852" y="2985516"/>
            <a:ext cx="484500" cy="317400"/>
          </a:xfrm>
          <a:prstGeom prst="curvedConnector3">
            <a:avLst>
              <a:gd name="adj1" fmla="val 50000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239" name="Google Shape;239;p37"/>
          <p:cNvSpPr/>
          <p:nvPr/>
        </p:nvSpPr>
        <p:spPr>
          <a:xfrm>
            <a:off x="7973568" y="3392424"/>
            <a:ext cx="128016" cy="173736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p37"/>
          <p:cNvSpPr/>
          <p:nvPr/>
        </p:nvSpPr>
        <p:spPr>
          <a:xfrm>
            <a:off x="8119872" y="3942850"/>
            <a:ext cx="128016" cy="173736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p37"/>
          <p:cNvSpPr/>
          <p:nvPr/>
        </p:nvSpPr>
        <p:spPr>
          <a:xfrm>
            <a:off x="8750808" y="4459486"/>
            <a:ext cx="128016" cy="173736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p37"/>
          <p:cNvSpPr/>
          <p:nvPr/>
        </p:nvSpPr>
        <p:spPr>
          <a:xfrm>
            <a:off x="7616952" y="4326898"/>
            <a:ext cx="128016" cy="438912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3" name="Google Shape;243;p37"/>
          <p:cNvSpPr/>
          <p:nvPr/>
        </p:nvSpPr>
        <p:spPr>
          <a:xfrm>
            <a:off x="7589520" y="4983480"/>
            <a:ext cx="128016" cy="173736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37"/>
          <p:cNvSpPr/>
          <p:nvPr/>
        </p:nvSpPr>
        <p:spPr>
          <a:xfrm>
            <a:off x="3273552" y="1124014"/>
            <a:ext cx="493776" cy="2219903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43750"/>
            </a:avLst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p37"/>
          <p:cNvSpPr/>
          <p:nvPr/>
        </p:nvSpPr>
        <p:spPr>
          <a:xfrm>
            <a:off x="9610344" y="1250942"/>
            <a:ext cx="155448" cy="3646563"/>
          </a:xfrm>
          <a:prstGeom prst="up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p37"/>
          <p:cNvSpPr/>
          <p:nvPr/>
        </p:nvSpPr>
        <p:spPr>
          <a:xfrm>
            <a:off x="7159752" y="1250942"/>
            <a:ext cx="2578608" cy="129802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2"/>
          <p:cNvSpPr txBox="1">
            <a:spLocks noGrp="1"/>
          </p:cNvSpPr>
          <p:nvPr>
            <p:ph type="ctrTitle"/>
          </p:nvPr>
        </p:nvSpPr>
        <p:spPr>
          <a:xfrm>
            <a:off x="0" y="1"/>
            <a:ext cx="12124944" cy="8595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5400"/>
              <a:buFont typeface="Calibri"/>
              <a:buNone/>
            </a:pPr>
            <a:r>
              <a:rPr lang="en-US" sz="5400">
                <a:solidFill>
                  <a:srgbClr val="00B050"/>
                </a:solidFill>
              </a:rPr>
              <a:t>Parts of Manuscript</a:t>
            </a:r>
            <a:endParaRPr sz="5400">
              <a:solidFill>
                <a:srgbClr val="00B050"/>
              </a:solidFill>
            </a:endParaRPr>
          </a:p>
        </p:txBody>
      </p:sp>
      <p:sp>
        <p:nvSpPr>
          <p:cNvPr id="139" name="Google Shape;139;p22"/>
          <p:cNvSpPr txBox="1">
            <a:spLocks noGrp="1"/>
          </p:cNvSpPr>
          <p:nvPr>
            <p:ph type="subTitle" idx="1"/>
          </p:nvPr>
        </p:nvSpPr>
        <p:spPr>
          <a:xfrm>
            <a:off x="3065172" y="1124014"/>
            <a:ext cx="5293217" cy="4828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b="1"/>
              <a:t>Title</a:t>
            </a:r>
            <a:endParaRPr/>
          </a:p>
          <a:p>
            <a:pPr marL="342900" lvl="0" indent="-34290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b="1"/>
              <a:t>Abstract</a:t>
            </a:r>
            <a:endParaRPr/>
          </a:p>
          <a:p>
            <a:pPr marL="342900" lvl="0" indent="-34290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b="1"/>
              <a:t>Introduction</a:t>
            </a:r>
            <a:endParaRPr/>
          </a:p>
          <a:p>
            <a:pPr marL="342900" lvl="0" indent="-34290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b="1"/>
              <a:t>Materials and Methods</a:t>
            </a:r>
            <a:endParaRPr/>
          </a:p>
          <a:p>
            <a:pPr marL="342900" lvl="0" indent="-34290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b="1"/>
              <a:t>Results</a:t>
            </a:r>
            <a:endParaRPr/>
          </a:p>
          <a:p>
            <a:pPr marL="342900" lvl="0" indent="-34290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b="1"/>
              <a:t>Discussion </a:t>
            </a:r>
            <a:endParaRPr/>
          </a:p>
          <a:p>
            <a:pPr marL="342900" lvl="0" indent="-34290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b="1"/>
              <a:t>Acknowledgement</a:t>
            </a:r>
            <a:endParaRPr/>
          </a:p>
          <a:p>
            <a:pPr marL="342900" lvl="0" indent="-34290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b="1"/>
              <a:t>References</a:t>
            </a:r>
            <a:endParaRPr/>
          </a:p>
          <a:p>
            <a:pPr marL="342900" lvl="0" indent="-19050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endParaRPr/>
          </a:p>
          <a:p>
            <a:pPr marL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3"/>
          <p:cNvSpPr txBox="1">
            <a:spLocks noGrp="1"/>
          </p:cNvSpPr>
          <p:nvPr>
            <p:ph type="ctrTitle"/>
          </p:nvPr>
        </p:nvSpPr>
        <p:spPr>
          <a:xfrm>
            <a:off x="0" y="1"/>
            <a:ext cx="12124944" cy="8595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5400"/>
              <a:buFont typeface="Calibri"/>
              <a:buNone/>
            </a:pPr>
            <a:r>
              <a:rPr lang="en-US" sz="5400" b="1">
                <a:solidFill>
                  <a:srgbClr val="00B050"/>
                </a:solidFill>
              </a:rPr>
              <a:t>Write in what order</a:t>
            </a:r>
            <a:endParaRPr sz="5400" b="1">
              <a:solidFill>
                <a:srgbClr val="00B050"/>
              </a:solidFill>
            </a:endParaRPr>
          </a:p>
        </p:txBody>
      </p:sp>
      <p:sp>
        <p:nvSpPr>
          <p:cNvPr id="145" name="Google Shape;145;p23"/>
          <p:cNvSpPr txBox="1">
            <a:spLocks noGrp="1"/>
          </p:cNvSpPr>
          <p:nvPr>
            <p:ph type="subTitle" idx="1"/>
          </p:nvPr>
        </p:nvSpPr>
        <p:spPr>
          <a:xfrm>
            <a:off x="2807594" y="1378039"/>
            <a:ext cx="5009882" cy="42113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4572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2400"/>
              <a:buFont typeface="Calibri"/>
              <a:buAutoNum type="arabicParenR"/>
            </a:pPr>
            <a:r>
              <a:rPr lang="en-US" b="1">
                <a:solidFill>
                  <a:srgbClr val="00B0F0"/>
                </a:solidFill>
              </a:rPr>
              <a:t>Title and Methods</a:t>
            </a:r>
            <a:endParaRPr/>
          </a:p>
          <a:p>
            <a:pPr marL="457200" lvl="0" indent="-45720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B0F0"/>
              </a:buClr>
              <a:buSzPts val="2400"/>
              <a:buFont typeface="Calibri"/>
              <a:buAutoNum type="arabicParenR"/>
            </a:pPr>
            <a:r>
              <a:rPr lang="en-US" b="1">
                <a:solidFill>
                  <a:srgbClr val="00B0F0"/>
                </a:solidFill>
              </a:rPr>
              <a:t>Results</a:t>
            </a:r>
            <a:endParaRPr/>
          </a:p>
          <a:p>
            <a:pPr marL="457200" lvl="0" indent="-45720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B0F0"/>
              </a:buClr>
              <a:buSzPts val="2400"/>
              <a:buFont typeface="Calibri"/>
              <a:buAutoNum type="arabicParenR"/>
            </a:pPr>
            <a:r>
              <a:rPr lang="en-US" b="1">
                <a:solidFill>
                  <a:srgbClr val="00B0F0"/>
                </a:solidFill>
              </a:rPr>
              <a:t>Introduction and Discussion </a:t>
            </a:r>
            <a:endParaRPr/>
          </a:p>
          <a:p>
            <a:pPr marL="457200" lvl="0" indent="-45720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B0F0"/>
              </a:buClr>
              <a:buSzPts val="2400"/>
              <a:buFont typeface="Calibri"/>
              <a:buAutoNum type="arabicParenR"/>
            </a:pPr>
            <a:r>
              <a:rPr lang="en-US" b="1">
                <a:solidFill>
                  <a:srgbClr val="00B0F0"/>
                </a:solidFill>
              </a:rPr>
              <a:t>Abstract</a:t>
            </a:r>
            <a:endParaRPr/>
          </a:p>
          <a:p>
            <a:pPr marL="457200" lvl="0" indent="-45720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B0F0"/>
              </a:buClr>
              <a:buSzPts val="2400"/>
              <a:buFont typeface="Calibri"/>
              <a:buAutoNum type="arabicParenR"/>
            </a:pPr>
            <a:r>
              <a:rPr lang="en-US" b="1">
                <a:solidFill>
                  <a:srgbClr val="00B0F0"/>
                </a:solidFill>
              </a:rPr>
              <a:t>Acknowledgement</a:t>
            </a:r>
            <a:endParaRPr/>
          </a:p>
          <a:p>
            <a:pPr marL="457200" lvl="0" indent="-45720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B0F0"/>
              </a:buClr>
              <a:buSzPts val="2400"/>
              <a:buFont typeface="Calibri"/>
              <a:buAutoNum type="arabicParenR"/>
            </a:pPr>
            <a:r>
              <a:rPr lang="en-US" b="1">
                <a:solidFill>
                  <a:srgbClr val="00B0F0"/>
                </a:solidFill>
              </a:rPr>
              <a:t>References</a:t>
            </a:r>
            <a:endParaRPr/>
          </a:p>
          <a:p>
            <a:pPr marL="342900" lvl="0" indent="-19050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endParaRPr/>
          </a:p>
          <a:p>
            <a:pPr marL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>
            <a:spLocks noGrp="1"/>
          </p:cNvSpPr>
          <p:nvPr>
            <p:ph type="ctrTitle"/>
          </p:nvPr>
        </p:nvSpPr>
        <p:spPr>
          <a:xfrm>
            <a:off x="1287888" y="412125"/>
            <a:ext cx="9118242" cy="12750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6600"/>
              <a:buFont typeface="Calibri"/>
              <a:buNone/>
            </a:pPr>
            <a:r>
              <a:rPr lang="en-US" sz="6600">
                <a:solidFill>
                  <a:srgbClr val="00B050"/>
                </a:solidFill>
              </a:rPr>
              <a:t>Title</a:t>
            </a:r>
            <a:endParaRPr sz="6600">
              <a:solidFill>
                <a:srgbClr val="00B050"/>
              </a:solidFill>
            </a:endParaRPr>
          </a:p>
        </p:txBody>
      </p:sp>
      <p:sp>
        <p:nvSpPr>
          <p:cNvPr id="151" name="Google Shape;151;p24"/>
          <p:cNvSpPr txBox="1">
            <a:spLocks noGrp="1"/>
          </p:cNvSpPr>
          <p:nvPr>
            <p:ph type="subTitle" idx="1"/>
          </p:nvPr>
        </p:nvSpPr>
        <p:spPr>
          <a:xfrm>
            <a:off x="1416677" y="1996226"/>
            <a:ext cx="8358388" cy="4301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2400"/>
              <a:buFont typeface="Arial"/>
              <a:buChar char="•"/>
            </a:pPr>
            <a:r>
              <a:rPr lang="en-US">
                <a:solidFill>
                  <a:srgbClr val="00B0F0"/>
                </a:solidFill>
              </a:rPr>
              <a:t>The title will determined whether the manuscript is read</a:t>
            </a:r>
            <a:endParaRPr/>
          </a:p>
          <a:p>
            <a:pPr marL="342900" lvl="0" indent="-34290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Avoid long title, and follow journal roles.</a:t>
            </a:r>
            <a:endParaRPr/>
          </a:p>
          <a:p>
            <a:pPr marL="342900" lvl="0" indent="-34290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Avoid abbreviations and acronyms</a:t>
            </a:r>
            <a:endParaRPr/>
          </a:p>
          <a:p>
            <a:pPr marL="342900" lvl="0" indent="-34290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Be active and forceful.</a:t>
            </a:r>
            <a:endParaRPr/>
          </a:p>
          <a:p>
            <a:pPr marL="0" lvl="0" indent="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/>
              <a:t>-Say “</a:t>
            </a:r>
            <a:r>
              <a:rPr lang="en-US">
                <a:solidFill>
                  <a:srgbClr val="FF0000"/>
                </a:solidFill>
              </a:rPr>
              <a:t>X</a:t>
            </a:r>
            <a:r>
              <a:rPr lang="en-US"/>
              <a:t> causes </a:t>
            </a:r>
            <a:r>
              <a:rPr lang="en-US">
                <a:solidFill>
                  <a:srgbClr val="C00000"/>
                </a:solidFill>
              </a:rPr>
              <a:t>Y</a:t>
            </a:r>
            <a:r>
              <a:rPr lang="en-US"/>
              <a:t>”</a:t>
            </a:r>
            <a:endParaRPr/>
          </a:p>
          <a:p>
            <a:pPr marL="0" lvl="0" indent="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/>
              <a:t>-Not “ the purported association between </a:t>
            </a:r>
            <a:r>
              <a:rPr lang="en-US">
                <a:solidFill>
                  <a:srgbClr val="FFC000"/>
                </a:solidFill>
              </a:rPr>
              <a:t>X</a:t>
            </a:r>
            <a:r>
              <a:rPr lang="en-US"/>
              <a:t> and </a:t>
            </a:r>
            <a:r>
              <a:rPr lang="en-US">
                <a:solidFill>
                  <a:srgbClr val="C55A11"/>
                </a:solidFill>
              </a:rPr>
              <a:t>Y</a:t>
            </a:r>
            <a:r>
              <a:rPr lang="en-US"/>
              <a:t>.</a:t>
            </a:r>
            <a:endParaRPr/>
          </a:p>
          <a:p>
            <a:pPr marL="342900" lvl="0" indent="-19050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/>
          </a:p>
          <a:p>
            <a:pPr marL="342900" lvl="0" indent="-19050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endParaRPr/>
          </a:p>
          <a:p>
            <a:pPr marL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5"/>
          <p:cNvSpPr txBox="1">
            <a:spLocks noGrp="1"/>
          </p:cNvSpPr>
          <p:nvPr>
            <p:ph type="ctrTitle"/>
          </p:nvPr>
        </p:nvSpPr>
        <p:spPr>
          <a:xfrm>
            <a:off x="0" y="1"/>
            <a:ext cx="12124944" cy="8595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5400"/>
              <a:buFont typeface="Calibri"/>
              <a:buNone/>
            </a:pPr>
            <a:r>
              <a:rPr lang="en-US" sz="5400" b="1">
                <a:solidFill>
                  <a:srgbClr val="00B050"/>
                </a:solidFill>
              </a:rPr>
              <a:t>Materials and Methods</a:t>
            </a:r>
            <a:endParaRPr sz="5400" b="1">
              <a:solidFill>
                <a:srgbClr val="00B050"/>
              </a:solidFill>
            </a:endParaRPr>
          </a:p>
        </p:txBody>
      </p:sp>
      <p:sp>
        <p:nvSpPr>
          <p:cNvPr id="157" name="Google Shape;157;p25"/>
          <p:cNvSpPr txBox="1">
            <a:spLocks noGrp="1"/>
          </p:cNvSpPr>
          <p:nvPr>
            <p:ph type="subTitle" idx="1"/>
          </p:nvPr>
        </p:nvSpPr>
        <p:spPr>
          <a:xfrm>
            <a:off x="1390918" y="1416676"/>
            <a:ext cx="9234152" cy="45360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757070"/>
              </a:buClr>
              <a:buSzPts val="2400"/>
              <a:buFont typeface="Noto Sans Symbols"/>
              <a:buChar char="⮚"/>
            </a:pPr>
            <a:r>
              <a:rPr lang="en-US" b="1">
                <a:solidFill>
                  <a:srgbClr val="757070"/>
                </a:solidFill>
              </a:rPr>
              <a:t>Detailed enough so results can be repeated</a:t>
            </a:r>
            <a:endParaRPr/>
          </a:p>
          <a:p>
            <a:pPr marL="342900" lvl="0" indent="-342900" algn="just" rtl="0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>
                <a:srgbClr val="757070"/>
              </a:buClr>
              <a:buSzPts val="2400"/>
              <a:buFont typeface="Noto Sans Symbols"/>
              <a:buChar char="⮚"/>
            </a:pPr>
            <a:r>
              <a:rPr lang="en-US" b="1">
                <a:solidFill>
                  <a:srgbClr val="757070"/>
                </a:solidFill>
              </a:rPr>
              <a:t>Reference published methods where can be appropriate.</a:t>
            </a:r>
            <a:endParaRPr/>
          </a:p>
          <a:p>
            <a:pPr marL="342900" lvl="0" indent="-342900" algn="just" rtl="0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>
                <a:srgbClr val="757070"/>
              </a:buClr>
              <a:buSzPts val="2400"/>
              <a:buFont typeface="Noto Sans Symbols"/>
              <a:buChar char="⮚"/>
            </a:pPr>
            <a:r>
              <a:rPr lang="en-US" b="1">
                <a:solidFill>
                  <a:srgbClr val="757070"/>
                </a:solidFill>
              </a:rPr>
              <a:t>Include animal use or human studies approval information.</a:t>
            </a:r>
            <a:endParaRPr/>
          </a:p>
          <a:p>
            <a:pPr marL="342900" lvl="0" indent="-342900" algn="just" rtl="0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>
                <a:srgbClr val="757070"/>
              </a:buClr>
              <a:buSzPts val="2400"/>
              <a:buFont typeface="Noto Sans Symbols"/>
              <a:buChar char="⮚"/>
            </a:pPr>
            <a:r>
              <a:rPr lang="en-US" b="1">
                <a:solidFill>
                  <a:srgbClr val="757070"/>
                </a:solidFill>
              </a:rPr>
              <a:t>Use descriptive subheadings, such as</a:t>
            </a:r>
            <a:endParaRPr/>
          </a:p>
          <a:p>
            <a:pPr marL="0" lvl="0" indent="0" algn="just" rtl="0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>
                <a:srgbClr val="757070"/>
              </a:buClr>
              <a:buSzPts val="2400"/>
              <a:buNone/>
            </a:pPr>
            <a:r>
              <a:rPr lang="en-US" b="1">
                <a:solidFill>
                  <a:srgbClr val="757070"/>
                </a:solidFill>
              </a:rPr>
              <a:t>-Animal</a:t>
            </a:r>
            <a:endParaRPr/>
          </a:p>
          <a:p>
            <a:pPr marL="0" lvl="0" indent="0" algn="just" rtl="0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>
                <a:srgbClr val="757070"/>
              </a:buClr>
              <a:buSzPts val="2400"/>
              <a:buNone/>
            </a:pPr>
            <a:r>
              <a:rPr lang="en-US" b="1">
                <a:solidFill>
                  <a:srgbClr val="757070"/>
                </a:solidFill>
              </a:rPr>
              <a:t>-Histochemistry</a:t>
            </a:r>
            <a:endParaRPr/>
          </a:p>
          <a:p>
            <a:pPr marL="0" lvl="0" indent="0" algn="just" rtl="0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>
                <a:srgbClr val="757070"/>
              </a:buClr>
              <a:buSzPts val="2400"/>
              <a:buNone/>
            </a:pPr>
            <a:r>
              <a:rPr lang="en-US" b="1">
                <a:solidFill>
                  <a:srgbClr val="757070"/>
                </a:solidFill>
              </a:rPr>
              <a:t>-etc.</a:t>
            </a:r>
            <a:endParaRPr/>
          </a:p>
          <a:p>
            <a:pPr marL="342900" lvl="0" indent="-190500" algn="just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endParaRPr/>
          </a:p>
          <a:p>
            <a:pPr marL="0" lvl="0" indent="0" algn="just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  <a:p>
            <a:pPr marL="0" lvl="0" indent="0" algn="ctr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6"/>
          <p:cNvSpPr txBox="1">
            <a:spLocks noGrp="1"/>
          </p:cNvSpPr>
          <p:nvPr>
            <p:ph type="ctrTitle"/>
          </p:nvPr>
        </p:nvSpPr>
        <p:spPr>
          <a:xfrm>
            <a:off x="0" y="1"/>
            <a:ext cx="12124944" cy="8595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5400"/>
              <a:buFont typeface="Calibri"/>
              <a:buNone/>
            </a:pPr>
            <a:r>
              <a:rPr lang="en-US" sz="5400" b="1">
                <a:solidFill>
                  <a:srgbClr val="00B050"/>
                </a:solidFill>
              </a:rPr>
              <a:t>Results</a:t>
            </a:r>
            <a:endParaRPr sz="5400" b="1">
              <a:solidFill>
                <a:srgbClr val="00B050"/>
              </a:solidFill>
            </a:endParaRPr>
          </a:p>
        </p:txBody>
      </p:sp>
      <p:sp>
        <p:nvSpPr>
          <p:cNvPr id="163" name="Google Shape;163;p26"/>
          <p:cNvSpPr txBox="1">
            <a:spLocks noGrp="1"/>
          </p:cNvSpPr>
          <p:nvPr>
            <p:ph type="subTitle" idx="1"/>
          </p:nvPr>
        </p:nvSpPr>
        <p:spPr>
          <a:xfrm>
            <a:off x="914529" y="1896747"/>
            <a:ext cx="10927080" cy="34222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55A11"/>
              </a:buClr>
              <a:buSzPts val="2400"/>
              <a:buFont typeface="Noto Sans Symbols"/>
              <a:buChar char="▪"/>
            </a:pPr>
            <a:r>
              <a:rPr lang="en-US" b="1">
                <a:solidFill>
                  <a:srgbClr val="C55A11"/>
                </a:solidFill>
              </a:rPr>
              <a:t>Preset the main findings, referring to Tables/Figures.</a:t>
            </a:r>
            <a:endParaRPr/>
          </a:p>
          <a:p>
            <a:pPr marL="342900" lvl="0" indent="-34290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C55A11"/>
              </a:buClr>
              <a:buSzPts val="2400"/>
              <a:buFont typeface="Noto Sans Symbols"/>
              <a:buChar char="▪"/>
            </a:pPr>
            <a:r>
              <a:rPr lang="en-US" b="1">
                <a:solidFill>
                  <a:srgbClr val="C55A11"/>
                </a:solidFill>
              </a:rPr>
              <a:t>Make Tables and Figures, clear concise and self-explanatory. </a:t>
            </a:r>
            <a:endParaRPr/>
          </a:p>
          <a:p>
            <a:pPr marL="342900" lvl="0" indent="-34290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C55A11"/>
              </a:buClr>
              <a:buSzPts val="2400"/>
              <a:buFont typeface="Noto Sans Symbols"/>
              <a:buChar char="▪"/>
            </a:pPr>
            <a:r>
              <a:rPr lang="en-US" b="1">
                <a:solidFill>
                  <a:srgbClr val="C55A11"/>
                </a:solidFill>
              </a:rPr>
              <a:t>Include information about specimen deposition, clinical trial registration etc.</a:t>
            </a:r>
            <a:endParaRPr/>
          </a:p>
          <a:p>
            <a:pPr marL="342900" lvl="0" indent="-34290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C55A11"/>
              </a:buClr>
              <a:buSzPts val="2400"/>
              <a:buFont typeface="Noto Sans Symbols"/>
              <a:buChar char="▪"/>
            </a:pPr>
            <a:r>
              <a:rPr lang="en-US" b="1">
                <a:solidFill>
                  <a:srgbClr val="C55A11"/>
                </a:solidFill>
              </a:rPr>
              <a:t>Don’t speculate or discuss the results.</a:t>
            </a:r>
            <a:endParaRPr/>
          </a:p>
          <a:p>
            <a:pPr marL="342900" lvl="0" indent="-19050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endParaRPr>
              <a:solidFill>
                <a:srgbClr val="C55A11"/>
              </a:solidFill>
            </a:endParaRPr>
          </a:p>
          <a:p>
            <a:pPr marL="0" lvl="0" indent="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>
              <a:solidFill>
                <a:srgbClr val="C55A11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7"/>
          <p:cNvSpPr txBox="1">
            <a:spLocks noGrp="1"/>
          </p:cNvSpPr>
          <p:nvPr>
            <p:ph type="ctrTitle"/>
          </p:nvPr>
        </p:nvSpPr>
        <p:spPr>
          <a:xfrm>
            <a:off x="0" y="1"/>
            <a:ext cx="12124944" cy="8595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5400"/>
              <a:buFont typeface="Calibri"/>
              <a:buNone/>
            </a:pPr>
            <a:r>
              <a:rPr lang="en-US" sz="5400" b="1">
                <a:solidFill>
                  <a:srgbClr val="00B050"/>
                </a:solidFill>
              </a:rPr>
              <a:t>Introduction</a:t>
            </a:r>
            <a:endParaRPr sz="5400" b="1">
              <a:solidFill>
                <a:srgbClr val="00B050"/>
              </a:solidFill>
            </a:endParaRPr>
          </a:p>
        </p:txBody>
      </p:sp>
      <p:sp>
        <p:nvSpPr>
          <p:cNvPr id="169" name="Google Shape;169;p27"/>
          <p:cNvSpPr txBox="1">
            <a:spLocks noGrp="1"/>
          </p:cNvSpPr>
          <p:nvPr>
            <p:ph type="subTitle" idx="1"/>
          </p:nvPr>
        </p:nvSpPr>
        <p:spPr>
          <a:xfrm>
            <a:off x="734224" y="1832352"/>
            <a:ext cx="10927080" cy="4828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b="1">
                <a:solidFill>
                  <a:srgbClr val="0070C0"/>
                </a:solidFill>
              </a:rPr>
              <a:t>Built a case for why your study is important.</a:t>
            </a:r>
            <a:endParaRPr/>
          </a:p>
          <a:p>
            <a:pPr marL="342900" lvl="0" indent="-34290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b="1">
                <a:solidFill>
                  <a:srgbClr val="0070C0"/>
                </a:solidFill>
              </a:rPr>
              <a:t>Provide a brief background for your rationale.</a:t>
            </a:r>
            <a:endParaRPr/>
          </a:p>
          <a:p>
            <a:pPr marL="342900" lvl="0" indent="-34290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b="1">
                <a:solidFill>
                  <a:srgbClr val="0070C0"/>
                </a:solidFill>
              </a:rPr>
              <a:t>State the central question and your hypothesis.</a:t>
            </a:r>
            <a:endParaRPr/>
          </a:p>
          <a:p>
            <a:pPr marL="342900" lvl="0" indent="-34290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b="1">
                <a:solidFill>
                  <a:srgbClr val="0070C0"/>
                </a:solidFill>
              </a:rPr>
              <a:t>You may (or may not) give a brief summary of your findings in one sentence.</a:t>
            </a:r>
            <a:endParaRPr/>
          </a:p>
          <a:p>
            <a:pPr marL="342900" lvl="0" indent="-19050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endParaRPr b="1">
              <a:solidFill>
                <a:srgbClr val="0070C0"/>
              </a:solidFill>
            </a:endParaRPr>
          </a:p>
          <a:p>
            <a:pPr marL="0" lvl="0" indent="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b="1">
              <a:solidFill>
                <a:srgbClr val="0070C0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8"/>
          <p:cNvSpPr txBox="1">
            <a:spLocks noGrp="1"/>
          </p:cNvSpPr>
          <p:nvPr>
            <p:ph type="ctrTitle"/>
          </p:nvPr>
        </p:nvSpPr>
        <p:spPr>
          <a:xfrm>
            <a:off x="0" y="1"/>
            <a:ext cx="12124944" cy="8595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5400"/>
              <a:buFont typeface="Calibri"/>
              <a:buNone/>
            </a:pPr>
            <a:r>
              <a:rPr lang="en-US" sz="5400" b="1">
                <a:solidFill>
                  <a:srgbClr val="00B050"/>
                </a:solidFill>
              </a:rPr>
              <a:t>Discussion</a:t>
            </a:r>
            <a:endParaRPr sz="5400" b="1">
              <a:solidFill>
                <a:srgbClr val="00B050"/>
              </a:solidFill>
            </a:endParaRPr>
          </a:p>
        </p:txBody>
      </p:sp>
      <p:sp>
        <p:nvSpPr>
          <p:cNvPr id="175" name="Google Shape;175;p28"/>
          <p:cNvSpPr txBox="1">
            <a:spLocks noGrp="1"/>
          </p:cNvSpPr>
          <p:nvPr>
            <p:ph type="subTitle" idx="1"/>
          </p:nvPr>
        </p:nvSpPr>
        <p:spPr>
          <a:xfrm>
            <a:off x="1635746" y="1033862"/>
            <a:ext cx="9118113" cy="51608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2400"/>
              <a:buFont typeface="Noto Sans Symbols"/>
              <a:buChar char="✔"/>
            </a:pPr>
            <a:r>
              <a:rPr lang="en-US" b="1">
                <a:solidFill>
                  <a:srgbClr val="00B0F0"/>
                </a:solidFill>
              </a:rPr>
              <a:t>First answer the question posed in the introduction.</a:t>
            </a:r>
            <a:endParaRPr/>
          </a:p>
          <a:p>
            <a:pPr marL="342900" lvl="0" indent="-34290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B0F0"/>
              </a:buClr>
              <a:buSzPts val="2400"/>
              <a:buFont typeface="Noto Sans Symbols"/>
              <a:buChar char="✔"/>
            </a:pPr>
            <a:r>
              <a:rPr lang="en-US" b="1">
                <a:solidFill>
                  <a:srgbClr val="00B0F0"/>
                </a:solidFill>
              </a:rPr>
              <a:t>Relate your conclusion to existing knowledge in the field.</a:t>
            </a:r>
            <a:endParaRPr/>
          </a:p>
          <a:p>
            <a:pPr marL="342900" lvl="0" indent="-34290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B0F0"/>
              </a:buClr>
              <a:buSzPts val="2400"/>
              <a:buFont typeface="Noto Sans Symbols"/>
              <a:buChar char="✔"/>
            </a:pPr>
            <a:r>
              <a:rPr lang="en-US" b="1">
                <a:solidFill>
                  <a:srgbClr val="00B0F0"/>
                </a:solidFill>
              </a:rPr>
              <a:t>Discuss weaknesses, limitations and discrepancies.</a:t>
            </a:r>
            <a:endParaRPr/>
          </a:p>
          <a:p>
            <a:pPr marL="342900" lvl="0" indent="-34290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B0F0"/>
              </a:buClr>
              <a:buSzPts val="2400"/>
              <a:buFont typeface="Noto Sans Symbols"/>
              <a:buChar char="✔"/>
            </a:pPr>
            <a:r>
              <a:rPr lang="en-US" b="1">
                <a:solidFill>
                  <a:srgbClr val="00B0F0"/>
                </a:solidFill>
              </a:rPr>
              <a:t>Explain what is new without exaggerating; avoid “ first”</a:t>
            </a:r>
            <a:endParaRPr/>
          </a:p>
          <a:p>
            <a:pPr marL="342900" lvl="0" indent="-34290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B0F0"/>
              </a:buClr>
              <a:buSzPts val="2400"/>
              <a:buFont typeface="Noto Sans Symbols"/>
              <a:buChar char="✔"/>
            </a:pPr>
            <a:r>
              <a:rPr lang="en-US" b="1">
                <a:solidFill>
                  <a:srgbClr val="00B0F0"/>
                </a:solidFill>
              </a:rPr>
              <a:t>Don’t repeat the results, explain them.</a:t>
            </a:r>
            <a:endParaRPr/>
          </a:p>
          <a:p>
            <a:pPr marL="342900" lvl="0" indent="-34290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B0F0"/>
              </a:buClr>
              <a:buSzPts val="2400"/>
              <a:buFont typeface="Noto Sans Symbols"/>
              <a:buChar char="✔"/>
            </a:pPr>
            <a:r>
              <a:rPr lang="en-US" b="1">
                <a:solidFill>
                  <a:srgbClr val="00B0F0"/>
                </a:solidFill>
              </a:rPr>
              <a:t>Avoid digressions and personal communications.</a:t>
            </a:r>
            <a:endParaRPr/>
          </a:p>
          <a:p>
            <a:pPr marL="342900" lvl="0" indent="-34290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B0F0"/>
              </a:buClr>
              <a:buSzPts val="2400"/>
              <a:buFont typeface="Noto Sans Symbols"/>
              <a:buChar char="✔"/>
            </a:pPr>
            <a:r>
              <a:rPr lang="en-US" b="1">
                <a:solidFill>
                  <a:srgbClr val="00B0F0"/>
                </a:solidFill>
              </a:rPr>
              <a:t>Add a conclusion/summary without implications for the field.</a:t>
            </a:r>
            <a:endParaRPr/>
          </a:p>
          <a:p>
            <a:pPr marL="342900" lvl="0" indent="-19050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endParaRPr/>
          </a:p>
          <a:p>
            <a:pPr marL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9"/>
          <p:cNvSpPr txBox="1">
            <a:spLocks noGrp="1"/>
          </p:cNvSpPr>
          <p:nvPr>
            <p:ph type="ctrTitle"/>
          </p:nvPr>
        </p:nvSpPr>
        <p:spPr>
          <a:xfrm>
            <a:off x="0" y="1"/>
            <a:ext cx="12124944" cy="8595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5400"/>
              <a:buFont typeface="Calibri"/>
              <a:buNone/>
            </a:pPr>
            <a:r>
              <a:rPr lang="en-US" sz="5400" b="1">
                <a:solidFill>
                  <a:srgbClr val="00B050"/>
                </a:solidFill>
              </a:rPr>
              <a:t>Abstract</a:t>
            </a:r>
            <a:endParaRPr sz="5400" b="1">
              <a:solidFill>
                <a:srgbClr val="00B050"/>
              </a:solidFill>
            </a:endParaRPr>
          </a:p>
        </p:txBody>
      </p:sp>
      <p:sp>
        <p:nvSpPr>
          <p:cNvPr id="181" name="Google Shape;181;p29"/>
          <p:cNvSpPr txBox="1">
            <a:spLocks noGrp="1"/>
          </p:cNvSpPr>
          <p:nvPr>
            <p:ph type="subTitle" idx="1"/>
          </p:nvPr>
        </p:nvSpPr>
        <p:spPr>
          <a:xfrm>
            <a:off x="1803040" y="1420229"/>
            <a:ext cx="8989455" cy="4828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2400"/>
              <a:buFont typeface="Noto Sans Symbols"/>
              <a:buChar char="❑"/>
            </a:pPr>
            <a:r>
              <a:rPr lang="en-US" b="1">
                <a:solidFill>
                  <a:srgbClr val="00B0F0"/>
                </a:solidFill>
              </a:rPr>
              <a:t>This is the most widely read part of the article.</a:t>
            </a:r>
            <a:endParaRPr/>
          </a:p>
          <a:p>
            <a:pPr marL="342900" lvl="0" indent="-34290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B0F0"/>
              </a:buClr>
              <a:buSzPts val="2400"/>
              <a:buFont typeface="Noto Sans Symbols"/>
              <a:buChar char="❑"/>
            </a:pPr>
            <a:r>
              <a:rPr lang="en-US" b="1">
                <a:solidFill>
                  <a:srgbClr val="00B0F0"/>
                </a:solidFill>
              </a:rPr>
              <a:t>State your main objective clearly.</a:t>
            </a:r>
            <a:endParaRPr/>
          </a:p>
          <a:p>
            <a:pPr marL="342900" lvl="0" indent="-34290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B0F0"/>
              </a:buClr>
              <a:buSzPts val="2400"/>
              <a:buFont typeface="Noto Sans Symbols"/>
              <a:buChar char="❑"/>
            </a:pPr>
            <a:r>
              <a:rPr lang="en-US" b="1">
                <a:solidFill>
                  <a:srgbClr val="00B0F0"/>
                </a:solidFill>
              </a:rPr>
              <a:t>Summarize your most important results, providing necessary data.</a:t>
            </a:r>
            <a:endParaRPr/>
          </a:p>
          <a:p>
            <a:pPr marL="342900" lvl="0" indent="-34290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B0F0"/>
              </a:buClr>
              <a:buSzPts val="2400"/>
              <a:buFont typeface="Noto Sans Symbols"/>
              <a:buChar char="❑"/>
            </a:pPr>
            <a:r>
              <a:rPr lang="en-US" b="1">
                <a:solidFill>
                  <a:srgbClr val="00B0F0"/>
                </a:solidFill>
              </a:rPr>
              <a:t>State the major conclusions and their significance.</a:t>
            </a:r>
            <a:endParaRPr/>
          </a:p>
          <a:p>
            <a:pPr marL="342900" lvl="0" indent="-34290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B0F0"/>
              </a:buClr>
              <a:buSzPts val="2400"/>
              <a:buFont typeface="Noto Sans Symbols"/>
              <a:buChar char="❑"/>
            </a:pPr>
            <a:r>
              <a:rPr lang="en-US" b="1">
                <a:solidFill>
                  <a:srgbClr val="00B0F0"/>
                </a:solidFill>
              </a:rPr>
              <a:t>Avoid acronyms and abbreviations.</a:t>
            </a:r>
            <a:endParaRPr/>
          </a:p>
          <a:p>
            <a:pPr marL="342900" lvl="0" indent="-19050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endParaRPr b="1"/>
          </a:p>
          <a:p>
            <a:pPr marL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654</TotalTime>
  <Words>667</Words>
  <Application>Microsoft Office PowerPoint</Application>
  <PresentationFormat>Widescreen</PresentationFormat>
  <Paragraphs>119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Courier New</vt:lpstr>
      <vt:lpstr>Calibri</vt:lpstr>
      <vt:lpstr>Corsiva</vt:lpstr>
      <vt:lpstr>Noto Sans Symbols</vt:lpstr>
      <vt:lpstr>Office Theme</vt:lpstr>
      <vt:lpstr>Practical aspects of manuscript drafting</vt:lpstr>
      <vt:lpstr>Parts of Manuscript</vt:lpstr>
      <vt:lpstr>Write in what order</vt:lpstr>
      <vt:lpstr>Title</vt:lpstr>
      <vt:lpstr>Materials and Methods</vt:lpstr>
      <vt:lpstr>Results</vt:lpstr>
      <vt:lpstr>Introduction</vt:lpstr>
      <vt:lpstr>Discussion</vt:lpstr>
      <vt:lpstr>Abstract</vt:lpstr>
      <vt:lpstr>References</vt:lpstr>
      <vt:lpstr>Supplementary Data</vt:lpstr>
      <vt:lpstr>Re-read and Revise</vt:lpstr>
      <vt:lpstr>Is your manuscript ready for Submission?</vt:lpstr>
      <vt:lpstr>Submission</vt:lpstr>
      <vt:lpstr>Responding to Reviewers</vt:lpstr>
      <vt:lpstr>Assistance of Medical writers</vt:lpstr>
      <vt:lpstr>Process of Research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write a publishable manuscript</dc:title>
  <dc:creator>Hussain Gadelkarim Ahmed</dc:creator>
  <cp:lastModifiedBy>Hussain Ahmed</cp:lastModifiedBy>
  <cp:revision>4</cp:revision>
  <dcterms:modified xsi:type="dcterms:W3CDTF">2024-01-31T06:46:28Z</dcterms:modified>
</cp:coreProperties>
</file>