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9" r:id="rId14"/>
    <p:sldId id="268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ssain Ahmed" initials="HA" lastIdx="2" clrIdx="0">
    <p:extLst>
      <p:ext uri="{19B8F6BF-5375-455C-9EA6-DF929625EA0E}">
        <p15:presenceInfo xmlns:p15="http://schemas.microsoft.com/office/powerpoint/2012/main" userId="9471b171728b9e0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B1F1B-82D2-4315-AC71-507F04DDD20F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FFE2-74DE-4472-B8B0-7FB34391B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8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58100-E72E-C94E-BF73-6AC0BDD48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004050-8F82-924D-E973-6F1DABACD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593EF-F697-8B64-C357-8420958AB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A269-E749-4235-B4E4-39DD39F05B49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79E12-FCF3-1AF6-611D-CD0025686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3D065-270F-762A-A5C2-28C7C691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5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ECE9-335D-D530-A9B4-10966F223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815FE-0383-BCDB-2B80-A35E7E0C2D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4F7A5-C3D7-069E-2D19-4DC21E9E3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E3B-5DA9-4FD8-961D-6E26E987CCAD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0025C-1308-8ED8-0D86-391E85129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0836B-A2E8-5EEF-6A86-1A4318F5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4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410C35-3DF9-A9FB-EA89-A3426A5B9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14B84-112F-2A9A-6D60-A2977209C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3A850-0D79-857D-5A17-2FBFBECE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C77A9-1E91-49C4-911C-1E7E65727362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A8D9E-5020-9AA5-B8F3-6682DBDB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105C3-B1AD-3F7F-C220-68F70132C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9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BEA6-016E-7A5F-FDE4-A55207F3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AAA18-5B5A-9DE0-C0C4-34168496E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C7CEA-F56C-CC1E-644E-6B43810D1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B9B03-B346-4474-9800-D3489B981004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801BC-73F1-27E9-27AA-ACA72147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C7C07-403A-D9C0-E953-EFE4AB8C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5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D9798-C599-8A84-AEC0-01A640FC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7970E5-11BB-A79A-B6C8-21BC0E3F6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829EF-C97F-2AED-CBB5-E649D5CE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E23E-1B3F-48C5-BBD7-1A0289DED841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FA4CC-8A6C-5C68-4771-80B0EFD0E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1B925-8E28-3E6B-0C3D-A02BD7380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7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807D6-D666-8CC9-3EBF-76B291FB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CAFE1-15CF-4281-B140-CABDC16347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B91F29-2283-0E99-FC0F-320B9A774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08DD5-DF5E-B288-D87D-E9F2D811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82B5-41D0-4881-A306-3638953782F4}" type="datetime1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F5121-A968-755D-BCC8-F0438AB3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3277C-7223-805D-1DEF-3D69FAAD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7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70758-4D31-392D-65D2-8FE826AB2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28307-6784-DB30-8312-E3F9D2DC9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D566A-FA46-F819-4864-4A4ECB0B38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03555C-0239-16AA-EA44-0145AFC4E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5C4AEC-095E-CD2B-1350-7403A5B1E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77C714-C6AF-E537-824F-BF74DBDF8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C1E4-61DA-42AE-92B7-304F744017E4}" type="datetime1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DEBD81-209A-260C-12D6-3AFAF2A7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F893-4C71-A86E-0038-EA8613A38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B5E57-3C77-11FF-1EB7-B5CC38EE6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E5C585-8329-DAA6-4245-B49DDBDD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F1585-679E-409A-8ADE-4E7593CE6852}" type="datetime1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688A97-CEBD-A5B8-2027-3A6F7ADCC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9B2B77-B23C-AF77-3267-3EE69AEA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86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E8AF40-A06D-C24D-FBA4-798B9734E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CCB55-7332-4E4C-AE7E-9293BD808961}" type="datetime1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A7D9C2-58B6-6F29-66D3-B0AF18E1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B31CF-CC88-45A4-8BC2-06AAE66E5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0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6AC7B-7497-3939-A1FD-BF8AE81F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B414D-A048-27B5-A2B9-12E104BC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3C0F8-4248-C7C6-9ABE-95B8564D3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D300D-74EA-30E6-E81B-1A148B7C5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AFCC9-0868-44C2-8C1B-15674F652028}" type="datetime1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C6B75-8C5D-DC77-5421-F4AC36ADE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9CC8F-315C-B92D-5B09-536FF06C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9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03B09-AD8D-7F68-F769-2389FEA38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BA5F5-4C1D-7B65-0C5B-4B3764E3B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A67700-2F23-325B-2FB6-B808CCC6D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72C9F8-7E8F-1668-A015-9F8D4BE43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4CDCD-DC6B-4763-964C-DF726DDEDD25}" type="datetime1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A99A4-2322-A52D-6BB7-6189C0CA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According to the samping methods: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A2415-9F0C-D082-C60D-0696CDD85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3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6AB75D-8C43-B98E-EF93-FA8E8F8C6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E2DF2-C7B8-F1C7-16DC-E327FF122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9A75A-3E68-0A1E-3E84-F9F66835E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02C83-6845-4799-928A-D2DA9C354D8D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D180A-DAE4-2F73-1F3C-51C29E83B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According to the samping methods: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3EA34-629C-8340-42D9-D5BCC3E57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3532D-1BCB-4CCC-85C6-D768A2A25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74458-2D3C-B7C1-C59F-26ECB30F4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3713"/>
            <a:ext cx="10410825" cy="1887537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Research and scientific evidence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A4E442-B56B-4140-E590-932C1D2FEF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D966"/>
                </a:solidFill>
                <a:latin typeface="Corsiva"/>
                <a:ea typeface="Corsiva"/>
                <a:cs typeface="Corsiva"/>
                <a:sym typeface="Corsiva"/>
              </a:rPr>
              <a:t>Prof. Hussain Gadelkarim Ahmed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54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49A9-E5E5-270B-7DF5-5DEA86A70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76"/>
            <a:ext cx="9144000" cy="1096962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Study variables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A15A8-0368-5834-1603-2C21CC041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" y="1247775"/>
            <a:ext cx="11849100" cy="542925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They can be :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</a:rPr>
              <a:t>1-Numerical Variables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002060"/>
                </a:solidFill>
              </a:rPr>
              <a:t>a-continuous </a:t>
            </a:r>
            <a:r>
              <a:rPr lang="en-US" dirty="0" err="1">
                <a:solidFill>
                  <a:srgbClr val="002060"/>
                </a:solidFill>
              </a:rPr>
              <a:t>e.g</a:t>
            </a:r>
            <a:r>
              <a:rPr lang="en-US" dirty="0">
                <a:solidFill>
                  <a:srgbClr val="002060"/>
                </a:solidFill>
              </a:rPr>
              <a:t> age, weight.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002060"/>
                </a:solidFill>
              </a:rPr>
              <a:t> b-discrete </a:t>
            </a:r>
            <a:r>
              <a:rPr lang="en-US" dirty="0" err="1">
                <a:solidFill>
                  <a:srgbClr val="002060"/>
                </a:solidFill>
              </a:rPr>
              <a:t>e.g</a:t>
            </a:r>
            <a:r>
              <a:rPr lang="en-US" dirty="0">
                <a:solidFill>
                  <a:srgbClr val="002060"/>
                </a:solidFill>
              </a:rPr>
              <a:t> number of episodes of diarrhea: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002060"/>
                </a:solidFill>
              </a:rPr>
              <a:t>2-Categrized variables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solidFill>
                  <a:srgbClr val="002060"/>
                </a:solidFill>
              </a:rPr>
              <a:t> ( colors, death, chronic diseases)</a:t>
            </a:r>
          </a:p>
        </p:txBody>
      </p:sp>
    </p:spTree>
    <p:extLst>
      <p:ext uri="{BB962C8B-B14F-4D97-AF65-F5344CB8AC3E}">
        <p14:creationId xmlns:p14="http://schemas.microsoft.com/office/powerpoint/2010/main" val="93431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C632-73BB-C934-9BE8-2693A829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574" y="0"/>
            <a:ext cx="9144000" cy="97479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Proposal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B701D-4883-7861-B6B1-94354BCF4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8017" y="1225758"/>
            <a:ext cx="9144000" cy="593103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Title Page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6FE5F5-2EDD-3B0A-5D89-C8C0745FFD5D}"/>
              </a:ext>
            </a:extLst>
          </p:cNvPr>
          <p:cNvSpPr txBox="1"/>
          <p:nvPr/>
        </p:nvSpPr>
        <p:spPr>
          <a:xfrm>
            <a:off x="868017" y="2200552"/>
            <a:ext cx="105321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/>
              <a:t>Institution name;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Proposal Title: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Candidate Name: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Supervisor (Principle investigator (</a:t>
            </a:r>
            <a:r>
              <a:rPr lang="en-US" sz="2800" dirty="0">
                <a:solidFill>
                  <a:srgbClr val="FF0000"/>
                </a:solidFill>
              </a:rPr>
              <a:t>IP</a:t>
            </a:r>
            <a:r>
              <a:rPr lang="en-US" sz="2800" dirty="0"/>
              <a:t>):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Co-supervisor (Co </a:t>
            </a:r>
            <a:r>
              <a:rPr lang="en-US" sz="2800" dirty="0">
                <a:solidFill>
                  <a:srgbClr val="FF0000"/>
                </a:solidFill>
              </a:rPr>
              <a:t>PI</a:t>
            </a:r>
            <a:r>
              <a:rPr lang="en-US" sz="28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External supervisor (if needed)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Degree Submitted for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5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C632-73BB-C934-9BE8-2693A829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574" y="0"/>
            <a:ext cx="9144000" cy="97479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Example: Proposal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B701D-4883-7861-B6B1-94354BCF4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8017" y="698018"/>
            <a:ext cx="9144000" cy="593103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Title Page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6FE5F5-2EDD-3B0A-5D89-C8C0745FFD5D}"/>
              </a:ext>
            </a:extLst>
          </p:cNvPr>
          <p:cNvSpPr txBox="1"/>
          <p:nvPr/>
        </p:nvSpPr>
        <p:spPr>
          <a:xfrm>
            <a:off x="715617" y="994569"/>
            <a:ext cx="1053216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University of Kordofan</a:t>
            </a:r>
          </a:p>
          <a:p>
            <a:pPr algn="ctr"/>
            <a:r>
              <a:rPr lang="en-US" sz="3200" b="1" dirty="0"/>
              <a:t> Graduate studies</a:t>
            </a:r>
          </a:p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Proposal on: </a:t>
            </a:r>
            <a:r>
              <a:rPr lang="en-US" sz="2800" dirty="0"/>
              <a:t>The influence of alternative medicine in reduction disease causality during Sudan 2023 war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Submitted by</a:t>
            </a:r>
            <a:r>
              <a:rPr lang="en-US" sz="2800" dirty="0"/>
              <a:t>: Hassan Mohmmed Mosa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Supervisor</a:t>
            </a:r>
            <a:r>
              <a:rPr lang="en-US" sz="2800" dirty="0"/>
              <a:t>: Dr. </a:t>
            </a:r>
            <a:r>
              <a:rPr lang="en-US" sz="2800" dirty="0" err="1"/>
              <a:t>Eldow</a:t>
            </a:r>
            <a:r>
              <a:rPr lang="en-US" sz="2800" dirty="0"/>
              <a:t> </a:t>
            </a:r>
            <a:r>
              <a:rPr lang="en-US" sz="2800" dirty="0" err="1"/>
              <a:t>Brima</a:t>
            </a:r>
            <a:endParaRPr lang="en-US" sz="2800" dirty="0"/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Co-supervisor:</a:t>
            </a:r>
            <a:r>
              <a:rPr lang="en-US" sz="2800" dirty="0"/>
              <a:t> Dr. Nawal Ali Ahmed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External supervisor </a:t>
            </a:r>
            <a:r>
              <a:rPr lang="en-US" sz="2800" dirty="0"/>
              <a:t>(if needed)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A proposal is submitted for the fulfillment of the requirement of the degree of MSc in Pharmacology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54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C632-73BB-C934-9BE8-2693A829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574" y="0"/>
            <a:ext cx="9144000" cy="97479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Example: Proposal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B701D-4883-7861-B6B1-94354BCF4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8017" y="698018"/>
            <a:ext cx="9144000" cy="593103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Title Page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6FE5F5-2EDD-3B0A-5D89-C8C0745FFD5D}"/>
              </a:ext>
            </a:extLst>
          </p:cNvPr>
          <p:cNvSpPr txBox="1"/>
          <p:nvPr/>
        </p:nvSpPr>
        <p:spPr>
          <a:xfrm>
            <a:off x="715617" y="994569"/>
            <a:ext cx="1053216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MRCC</a:t>
            </a:r>
          </a:p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Proposal on: </a:t>
            </a:r>
            <a:r>
              <a:rPr lang="en-US" sz="2800" dirty="0"/>
              <a:t>The influence of alternative medicine in reduction disease causality during Sudan 2023 war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Principle Investigator</a:t>
            </a:r>
            <a:r>
              <a:rPr lang="en-US" sz="2800" dirty="0"/>
              <a:t>: Hassan Mohmmed Mosa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Co PI</a:t>
            </a:r>
            <a:r>
              <a:rPr lang="en-US" sz="2800" dirty="0"/>
              <a:t>: Dr. </a:t>
            </a:r>
            <a:r>
              <a:rPr lang="en-US" sz="2800" dirty="0" err="1"/>
              <a:t>Eldow</a:t>
            </a:r>
            <a:r>
              <a:rPr lang="en-US" sz="2800" dirty="0"/>
              <a:t> </a:t>
            </a:r>
            <a:r>
              <a:rPr lang="en-US" sz="2800" dirty="0" err="1"/>
              <a:t>Brima</a:t>
            </a:r>
            <a:endParaRPr lang="en-US" sz="2800" dirty="0"/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Consultant:</a:t>
            </a:r>
            <a:r>
              <a:rPr lang="en-US" sz="2800" dirty="0"/>
              <a:t> Dr. Nawal Ali Ahmed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A proposal is submitted for the partial fulfillment of the requirement of the Training course in Research Methodology (Level I) 2024.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1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CC632-73BB-C934-9BE8-2693A829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3574" y="0"/>
            <a:ext cx="9144000" cy="78519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Proposal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B701D-4883-7861-B6B1-94354BCF4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576367"/>
            <a:ext cx="9144000" cy="593103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Pages onwards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96B624-DF0F-D627-787C-B52AFD4C22E2}"/>
              </a:ext>
            </a:extLst>
          </p:cNvPr>
          <p:cNvSpPr txBox="1"/>
          <p:nvPr/>
        </p:nvSpPr>
        <p:spPr>
          <a:xfrm>
            <a:off x="1103243" y="1203320"/>
            <a:ext cx="108435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 </a:t>
            </a:r>
            <a:r>
              <a:rPr lang="en-US" b="1" dirty="0"/>
              <a:t>Introduction and Review of Literature</a:t>
            </a:r>
            <a:r>
              <a:rPr lang="en-US" dirty="0"/>
              <a:t>.</a:t>
            </a:r>
          </a:p>
          <a:p>
            <a:r>
              <a:rPr lang="en-US" b="1" dirty="0"/>
              <a:t>2-Rationnale Or Justification</a:t>
            </a:r>
          </a:p>
          <a:p>
            <a:r>
              <a:rPr lang="en-US" b="1" dirty="0"/>
              <a:t>3-Objectives</a:t>
            </a:r>
          </a:p>
          <a:p>
            <a:r>
              <a:rPr lang="en-US" b="1" dirty="0"/>
              <a:t>4-Materials and Methods</a:t>
            </a:r>
          </a:p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Include:</a:t>
            </a:r>
          </a:p>
          <a:p>
            <a:r>
              <a:rPr lang="en-US" dirty="0"/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Study design </a:t>
            </a:r>
            <a:r>
              <a:rPr lang="en-US" dirty="0"/>
              <a:t>(including: study type, study area + duration)</a:t>
            </a:r>
          </a:p>
          <a:p>
            <a:r>
              <a:rPr lang="en-US" dirty="0"/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Study population or Materials </a:t>
            </a:r>
            <a:r>
              <a:rPr lang="en-US" dirty="0"/>
              <a:t>(including: sample size + inclusion and exclusion criteria)</a:t>
            </a:r>
          </a:p>
          <a:p>
            <a:r>
              <a:rPr lang="en-US" dirty="0"/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Procedures or Approaches Or Methods </a:t>
            </a:r>
            <a:r>
              <a:rPr lang="en-US" dirty="0"/>
              <a:t>(including: sampling + investigations + controls)</a:t>
            </a:r>
          </a:p>
          <a:p>
            <a:r>
              <a:rPr lang="en-US" dirty="0"/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Statistical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Analysis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informed Consent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Ethical Approva</a:t>
            </a:r>
            <a:r>
              <a:rPr lang="en-US" b="1" dirty="0"/>
              <a:t>l</a:t>
            </a:r>
          </a:p>
          <a:p>
            <a:r>
              <a:rPr lang="en-US" b="1" dirty="0"/>
              <a:t>5-Time Frame</a:t>
            </a:r>
          </a:p>
          <a:p>
            <a:r>
              <a:rPr lang="en-US" b="1" dirty="0"/>
              <a:t>6-Budget </a:t>
            </a:r>
          </a:p>
          <a:p>
            <a:r>
              <a:rPr lang="en-US" b="1" dirty="0"/>
              <a:t>7-Expected Outcomes</a:t>
            </a:r>
          </a:p>
          <a:p>
            <a:r>
              <a:rPr lang="en-US" b="1" dirty="0"/>
              <a:t>8-Utility of the outcomes</a:t>
            </a:r>
          </a:p>
          <a:p>
            <a:r>
              <a:rPr lang="en-US" b="1" dirty="0"/>
              <a:t>9-Appendices </a:t>
            </a:r>
          </a:p>
          <a:p>
            <a:r>
              <a:rPr lang="en-US" b="1" dirty="0"/>
              <a:t>Questionnaire</a:t>
            </a:r>
          </a:p>
          <a:p>
            <a:r>
              <a:rPr lang="en-US" b="1" dirty="0"/>
              <a:t>10-Referenc</a:t>
            </a:r>
            <a:r>
              <a:rPr lang="en-US" dirty="0"/>
              <a:t>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51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29D65-5E27-425A-4555-9AC6AD2E4096}"/>
              </a:ext>
            </a:extLst>
          </p:cNvPr>
          <p:cNvSpPr txBox="1">
            <a:spLocks/>
          </p:cNvSpPr>
          <p:nvPr/>
        </p:nvSpPr>
        <p:spPr>
          <a:xfrm>
            <a:off x="1593574" y="0"/>
            <a:ext cx="9144000" cy="97479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00B050"/>
                </a:solidFill>
              </a:rPr>
              <a:t>Thesis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CABED-770F-A040-9876-143C859A5BA6}"/>
              </a:ext>
            </a:extLst>
          </p:cNvPr>
          <p:cNvSpPr txBox="1">
            <a:spLocks/>
          </p:cNvSpPr>
          <p:nvPr/>
        </p:nvSpPr>
        <p:spPr>
          <a:xfrm>
            <a:off x="868017" y="698018"/>
            <a:ext cx="9144000" cy="59310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solidFill>
                  <a:schemeClr val="accent2"/>
                </a:solidFill>
              </a:rPr>
              <a:t>Title Page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78E6ED-BBD5-A952-0523-AE1DA46E7B57}"/>
              </a:ext>
            </a:extLst>
          </p:cNvPr>
          <p:cNvSpPr txBox="1"/>
          <p:nvPr/>
        </p:nvSpPr>
        <p:spPr>
          <a:xfrm>
            <a:off x="715617" y="994569"/>
            <a:ext cx="1053216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University of Kordofan</a:t>
            </a:r>
          </a:p>
          <a:p>
            <a:pPr algn="ctr"/>
            <a:r>
              <a:rPr lang="en-US" sz="3200" b="1" dirty="0"/>
              <a:t> Graduate studies</a:t>
            </a:r>
          </a:p>
          <a:p>
            <a:pPr algn="ctr"/>
            <a:r>
              <a:rPr lang="en-US" sz="2800" b="1" dirty="0">
                <a:solidFill>
                  <a:schemeClr val="accent1"/>
                </a:solidFill>
              </a:rPr>
              <a:t>The influence of alternative medicine in reduction disease causality during Sudan 2023 war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Submitted by</a:t>
            </a:r>
            <a:r>
              <a:rPr lang="en-US" sz="2800" dirty="0"/>
              <a:t>: Ali M </a:t>
            </a:r>
            <a:r>
              <a:rPr lang="en-US" sz="2800" dirty="0" err="1"/>
              <a:t>Eltigani</a:t>
            </a:r>
            <a:endParaRPr lang="en-US" sz="2800" dirty="0"/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Supervisor</a:t>
            </a:r>
            <a:r>
              <a:rPr lang="en-US" sz="2800" dirty="0"/>
              <a:t>: Dr. Asim M </a:t>
            </a:r>
            <a:r>
              <a:rPr lang="en-US" sz="2800" dirty="0" err="1"/>
              <a:t>Asam</a:t>
            </a:r>
            <a:endParaRPr lang="en-US" sz="2800" dirty="0"/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Co-supervisor: </a:t>
            </a:r>
            <a:r>
              <a:rPr lang="en-US" sz="2800" dirty="0"/>
              <a:t>Dr. Mohmed A Mosa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External supervisor </a:t>
            </a:r>
            <a:r>
              <a:rPr lang="en-US" sz="2800" dirty="0"/>
              <a:t>(if needed)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A thesis is submitted for the fulfillment of the requirement of the degree of MSc in Pharmacology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9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0A2D80-DB09-F4BA-542C-33F9C76C1706}"/>
              </a:ext>
            </a:extLst>
          </p:cNvPr>
          <p:cNvSpPr txBox="1"/>
          <p:nvPr/>
        </p:nvSpPr>
        <p:spPr>
          <a:xfrm>
            <a:off x="647699" y="1236345"/>
            <a:ext cx="1069657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Chapter one</a:t>
            </a:r>
          </a:p>
          <a:p>
            <a:r>
              <a:rPr lang="en-US" sz="2000" dirty="0"/>
              <a:t>1- </a:t>
            </a:r>
            <a:r>
              <a:rPr lang="en-US" sz="2000" b="1" dirty="0"/>
              <a:t>Introduction: </a:t>
            </a:r>
            <a:r>
              <a:rPr lang="en-US" sz="2000" dirty="0"/>
              <a:t>précised complete image of the topic, ending with the rationale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two</a:t>
            </a:r>
          </a:p>
          <a:p>
            <a:r>
              <a:rPr lang="en-US" sz="2000" b="1" dirty="0"/>
              <a:t>-Review of the literature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three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-Objectives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Four</a:t>
            </a:r>
          </a:p>
          <a:p>
            <a:r>
              <a:rPr lang="en-US" sz="2000" b="1" dirty="0"/>
              <a:t>Materials and Methods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Five</a:t>
            </a:r>
          </a:p>
          <a:p>
            <a:r>
              <a:rPr lang="en-US" sz="2000" b="1" dirty="0"/>
              <a:t>Results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Six</a:t>
            </a:r>
          </a:p>
          <a:p>
            <a:r>
              <a:rPr lang="en-US" sz="2000" b="1" dirty="0"/>
              <a:t>Discussion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Seven</a:t>
            </a:r>
          </a:p>
          <a:p>
            <a:r>
              <a:rPr lang="en-US" sz="2000" b="1" dirty="0"/>
              <a:t>References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Chapter Eight</a:t>
            </a:r>
          </a:p>
          <a:p>
            <a:r>
              <a:rPr lang="en-US" sz="2000" b="1" dirty="0"/>
              <a:t> Appendix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8B79D8-D550-F01B-2EC4-8DC96927C433}"/>
              </a:ext>
            </a:extLst>
          </p:cNvPr>
          <p:cNvSpPr txBox="1"/>
          <p:nvPr/>
        </p:nvSpPr>
        <p:spPr>
          <a:xfrm>
            <a:off x="1457325" y="571500"/>
            <a:ext cx="5734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Onward pages</a:t>
            </a:r>
          </a:p>
        </p:txBody>
      </p:sp>
    </p:spTree>
    <p:extLst>
      <p:ext uri="{BB962C8B-B14F-4D97-AF65-F5344CB8AC3E}">
        <p14:creationId xmlns:p14="http://schemas.microsoft.com/office/powerpoint/2010/main" val="88206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4">
            <a:extLst>
              <a:ext uri="{FF2B5EF4-FFF2-40B4-BE49-F238E27FC236}">
                <a16:creationId xmlns:a16="http://schemas.microsoft.com/office/drawing/2014/main" id="{4FF6E176-3261-A5EA-9099-A3CEE30F5AE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dirty="0">
                <a:solidFill>
                  <a:srgbClr val="00B0F0"/>
                </a:solidFill>
              </a:rPr>
              <a:t>Why write and publish scientific articles</a:t>
            </a:r>
            <a:endParaRPr sz="5400" dirty="0">
              <a:solidFill>
                <a:srgbClr val="00B0F0"/>
              </a:solidFill>
            </a:endParaRPr>
          </a:p>
        </p:txBody>
      </p:sp>
      <p:sp>
        <p:nvSpPr>
          <p:cNvPr id="5" name="Google Shape;91;p14">
            <a:extLst>
              <a:ext uri="{FF2B5EF4-FFF2-40B4-BE49-F238E27FC236}">
                <a16:creationId xmlns:a16="http://schemas.microsoft.com/office/drawing/2014/main" id="{A0928ECD-CF63-93A6-B7E9-0FD9AA4D81B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62169" y="2277245"/>
            <a:ext cx="10927080" cy="4465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400"/>
              <a:buNone/>
            </a:pPr>
            <a:r>
              <a:rPr lang="en-US" b="1" dirty="0">
                <a:solidFill>
                  <a:srgbClr val="C55A11"/>
                </a:solidFill>
              </a:rPr>
              <a:t>Preferably: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/>
              <a:t>-</a:t>
            </a:r>
            <a:r>
              <a:rPr lang="en-US" b="1" dirty="0">
                <a:solidFill>
                  <a:srgbClr val="00B050"/>
                </a:solidFill>
              </a:rPr>
              <a:t>To share research discoveries with the hope of improving health care.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50"/>
              </a:buClr>
              <a:buSzPts val="2400"/>
              <a:buNone/>
            </a:pPr>
            <a:r>
              <a:rPr lang="en-US" b="1" dirty="0">
                <a:solidFill>
                  <a:srgbClr val="00B050"/>
                </a:solidFill>
              </a:rPr>
              <a:t>-To enjoy the satisfaction of contributing to the knowledge 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55A11"/>
              </a:buClr>
              <a:buSzPts val="2400"/>
              <a:buNone/>
            </a:pPr>
            <a:r>
              <a:rPr lang="en-US" b="1" dirty="0">
                <a:solidFill>
                  <a:srgbClr val="C55A11"/>
                </a:solidFill>
              </a:rPr>
              <a:t>Practically: 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/>
              <a:t>-</a:t>
            </a:r>
            <a:r>
              <a:rPr lang="en-US" b="1" dirty="0">
                <a:solidFill>
                  <a:srgbClr val="0070C0"/>
                </a:solidFill>
              </a:rPr>
              <a:t>To get funding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None/>
            </a:pPr>
            <a:r>
              <a:rPr lang="en-US" b="1" dirty="0">
                <a:solidFill>
                  <a:srgbClr val="0070C0"/>
                </a:solidFill>
              </a:rPr>
              <a:t>-To get promoted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None/>
            </a:pPr>
            <a:r>
              <a:rPr lang="en-US" b="1" dirty="0">
                <a:solidFill>
                  <a:srgbClr val="0070C0"/>
                </a:solidFill>
              </a:rPr>
              <a:t>-To get a job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400"/>
              <a:buNone/>
            </a:pPr>
            <a:r>
              <a:rPr lang="en-US" b="1" dirty="0">
                <a:solidFill>
                  <a:srgbClr val="0070C0"/>
                </a:solidFill>
              </a:rPr>
              <a:t>-To keep a job</a:t>
            </a:r>
            <a:endParaRPr b="1" dirty="0">
              <a:solidFill>
                <a:srgbClr val="0070C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A897F-80F3-68F7-DEC7-2DB2A9E19666}"/>
              </a:ext>
            </a:extLst>
          </p:cNvPr>
          <p:cNvSpPr txBox="1"/>
          <p:nvPr/>
        </p:nvSpPr>
        <p:spPr>
          <a:xfrm>
            <a:off x="1016000" y="1148080"/>
            <a:ext cx="285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In general say</a:t>
            </a:r>
          </a:p>
        </p:txBody>
      </p:sp>
    </p:spTree>
    <p:extLst>
      <p:ext uri="{BB962C8B-B14F-4D97-AF65-F5344CB8AC3E}">
        <p14:creationId xmlns:p14="http://schemas.microsoft.com/office/powerpoint/2010/main" val="419066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2;p16">
            <a:extLst>
              <a:ext uri="{FF2B5EF4-FFF2-40B4-BE49-F238E27FC236}">
                <a16:creationId xmlns:a16="http://schemas.microsoft.com/office/drawing/2014/main" id="{94FF7D25-AEAB-B2BA-CCDE-EAE68F62B149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24944" cy="859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  <a:buClr>
                <a:srgbClr val="00B0F0"/>
              </a:buClr>
              <a:buSzPts val="5400"/>
              <a:buFont typeface="Calibri"/>
              <a:buNone/>
            </a:pPr>
            <a:r>
              <a:rPr lang="en-US" sz="5400" b="1">
                <a:solidFill>
                  <a:srgbClr val="00B0F0"/>
                </a:solidFill>
              </a:rPr>
              <a:t>Values of the best practice</a:t>
            </a:r>
            <a:endParaRPr lang="en-US" sz="5400" b="1" dirty="0">
              <a:solidFill>
                <a:srgbClr val="00B0F0"/>
              </a:solidFill>
            </a:endParaRPr>
          </a:p>
        </p:txBody>
      </p:sp>
      <p:sp>
        <p:nvSpPr>
          <p:cNvPr id="5" name="Google Shape;103;p16">
            <a:extLst>
              <a:ext uri="{FF2B5EF4-FFF2-40B4-BE49-F238E27FC236}">
                <a16:creationId xmlns:a16="http://schemas.microsoft.com/office/drawing/2014/main" id="{0FF5F164-84E2-35E7-69C7-429E114C06D0}"/>
              </a:ext>
            </a:extLst>
          </p:cNvPr>
          <p:cNvSpPr txBox="1">
            <a:spLocks/>
          </p:cNvSpPr>
          <p:nvPr/>
        </p:nvSpPr>
        <p:spPr>
          <a:xfrm>
            <a:off x="91440" y="944880"/>
            <a:ext cx="11836400" cy="562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1) To review the principles of good scientific practice as applied to research on human subjects (Henlesky declaration)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2) To appreciate the value of peer review as the cornerstone of scientific research and knowledge translation. 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3) To discuss elements of scientific reasoning that are used in research and mentorship. 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4) To review the process of research communication and publishing. 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5) To discuss the key features that enhance the quality of a paper and its value to the scientific community.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 6) To review rules of authorship, strategies to avoid conflict, criteria to select journals, and issues to be avoided. </a:t>
            </a:r>
          </a:p>
          <a:p>
            <a:pPr marL="342900" indent="-342900" algn="just">
              <a:lnSpc>
                <a:spcPct val="250000"/>
              </a:lnSpc>
              <a:spcBef>
                <a:spcPts val="0"/>
              </a:spcBef>
              <a:buClr>
                <a:srgbClr val="BF9000"/>
              </a:buClr>
              <a:buSzPts val="2220"/>
              <a:buFont typeface="Arial"/>
              <a:buChar char="•"/>
            </a:pPr>
            <a:r>
              <a:rPr lang="en-US" sz="1800" b="1"/>
              <a:t>7) To raise awareness about the dangers of predatory publishing and for-profit conferences.</a:t>
            </a:r>
            <a:endParaRPr lang="en-US" b="1"/>
          </a:p>
          <a:p>
            <a:pPr marL="0" indent="0" algn="just">
              <a:lnSpc>
                <a:spcPct val="140000"/>
              </a:lnSpc>
              <a:buClr>
                <a:schemeClr val="dk1"/>
              </a:buClr>
              <a:buSzPts val="2220"/>
              <a:buFont typeface="Arial" panose="020B0604020202020204" pitchFamily="34" charset="0"/>
              <a:buNone/>
            </a:pPr>
            <a:r>
              <a:rPr lang="en-US" sz="2220"/>
              <a:t> </a:t>
            </a:r>
            <a:endParaRPr lang="en-US"/>
          </a:p>
          <a:p>
            <a:pPr marL="0" indent="0" algn="just">
              <a:lnSpc>
                <a:spcPct val="80000"/>
              </a:lnSpc>
              <a:buClr>
                <a:schemeClr val="dk1"/>
              </a:buClr>
              <a:buSzPts val="2220"/>
              <a:buFont typeface="Arial" panose="020B0604020202020204" pitchFamily="34" charset="0"/>
              <a:buNone/>
            </a:pPr>
            <a:endParaRPr lang="en-US" sz="2220"/>
          </a:p>
          <a:p>
            <a:pPr marL="0" indent="0" algn="ctr">
              <a:lnSpc>
                <a:spcPct val="80000"/>
              </a:lnSpc>
              <a:buClr>
                <a:schemeClr val="dk1"/>
              </a:buClr>
              <a:buSzPts val="2220"/>
              <a:buFont typeface="Arial" panose="020B0604020202020204" pitchFamily="34" charset="0"/>
              <a:buNone/>
            </a:pPr>
            <a:endParaRPr lang="en-US" sz="2220" dirty="0"/>
          </a:p>
        </p:txBody>
      </p:sp>
    </p:spTree>
    <p:extLst>
      <p:ext uri="{BB962C8B-B14F-4D97-AF65-F5344CB8AC3E}">
        <p14:creationId xmlns:p14="http://schemas.microsoft.com/office/powerpoint/2010/main" val="73601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ABD5B9-6A42-920F-8AD9-9AC304C78D7C}"/>
              </a:ext>
            </a:extLst>
          </p:cNvPr>
          <p:cNvSpPr txBox="1"/>
          <p:nvPr/>
        </p:nvSpPr>
        <p:spPr>
          <a:xfrm>
            <a:off x="1466850" y="45720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B846A4-A3AC-72CC-BA6D-A4F4B412A395}"/>
              </a:ext>
            </a:extLst>
          </p:cNvPr>
          <p:cNvSpPr txBox="1"/>
          <p:nvPr/>
        </p:nvSpPr>
        <p:spPr>
          <a:xfrm>
            <a:off x="0" y="1733550"/>
            <a:ext cx="12192000" cy="489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-Possible causes of the problem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-Possible solutions for the problem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These generate </a:t>
            </a:r>
            <a:r>
              <a:rPr lang="en-US" sz="3200" dirty="0">
                <a:solidFill>
                  <a:srgbClr val="FF0000"/>
                </a:solidFill>
              </a:rPr>
              <a:t>hypothesis</a:t>
            </a:r>
            <a:r>
              <a:rPr lang="en-US" sz="3200" dirty="0"/>
              <a:t> that help in generating research </a:t>
            </a:r>
            <a:r>
              <a:rPr lang="en-US" sz="3200" dirty="0">
                <a:solidFill>
                  <a:srgbClr val="C00000"/>
                </a:solidFill>
              </a:rPr>
              <a:t>objectives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A Hypothesis: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is a prediction of a relationship between one or more factors and the problem under the study.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C00000"/>
                </a:solidFill>
              </a:rPr>
              <a:t>A Hypothesis: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can be tested quantitatively or qualitative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51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532E4-E8BA-D7B4-63C2-0FB3FDE8A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9535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Criteria for Research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1874-601D-B47B-F55F-916B0E80C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95351"/>
            <a:ext cx="12192000" cy="587692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n-US" dirty="0"/>
              <a:t>1- </a:t>
            </a:r>
            <a:r>
              <a:rPr lang="en-US" sz="2800" b="1" dirty="0">
                <a:solidFill>
                  <a:srgbClr val="FF0000"/>
                </a:solidFill>
              </a:rPr>
              <a:t>Relevance</a:t>
            </a:r>
            <a:r>
              <a:rPr lang="en-US" sz="2800" dirty="0"/>
              <a:t>: </a:t>
            </a:r>
            <a:r>
              <a:rPr lang="en-US" dirty="0"/>
              <a:t>(it should be a priority problem involves: </a:t>
            </a:r>
          </a:p>
          <a:p>
            <a:pPr algn="just">
              <a:lnSpc>
                <a:spcPct val="100000"/>
              </a:lnSpc>
            </a:pPr>
            <a:r>
              <a:rPr lang="en-US" dirty="0">
                <a:solidFill>
                  <a:schemeClr val="accent1"/>
                </a:solidFill>
              </a:rPr>
              <a:t>1-health service managers2-health workers2-community leaders, 4-researchers</a:t>
            </a:r>
            <a:r>
              <a:rPr lang="en-US" dirty="0"/>
              <a:t>)</a:t>
            </a:r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2-Aviodence of duplication</a:t>
            </a:r>
            <a:r>
              <a:rPr lang="en-US" sz="2800" dirty="0"/>
              <a:t>: </a:t>
            </a:r>
            <a:r>
              <a:rPr lang="en-US" dirty="0"/>
              <a:t>(not investigated before)</a:t>
            </a:r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3-Feasibility:</a:t>
            </a:r>
            <a:r>
              <a:rPr lang="en-US" sz="2800" dirty="0"/>
              <a:t> </a:t>
            </a:r>
            <a:r>
              <a:rPr lang="en-US" sz="2000" dirty="0"/>
              <a:t>Availability of resources</a:t>
            </a:r>
            <a:r>
              <a:rPr lang="en-US" dirty="0"/>
              <a:t> (</a:t>
            </a:r>
            <a:r>
              <a:rPr lang="en-US" dirty="0">
                <a:solidFill>
                  <a:schemeClr val="accent1"/>
                </a:solidFill>
              </a:rPr>
              <a:t>1-local resources, 2-personnel, 3-money, 4-equipment, time</a:t>
            </a:r>
            <a:r>
              <a:rPr lang="en-US" dirty="0"/>
              <a:t>)</a:t>
            </a:r>
            <a:endParaRPr lang="en-US" sz="2800" dirty="0"/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4-Political acceptability</a:t>
            </a:r>
            <a:r>
              <a:rPr lang="en-US" sz="2800" dirty="0"/>
              <a:t>: </a:t>
            </a:r>
            <a:r>
              <a:rPr lang="en-US" dirty="0"/>
              <a:t>Research results always utilized by </a:t>
            </a:r>
            <a:r>
              <a:rPr lang="en-US" dirty="0">
                <a:solidFill>
                  <a:schemeClr val="accent1"/>
                </a:solidFill>
              </a:rPr>
              <a:t>decision makers</a:t>
            </a:r>
            <a:r>
              <a:rPr lang="en-US" dirty="0"/>
              <a:t>, and </a:t>
            </a:r>
            <a:r>
              <a:rPr lang="en-US" dirty="0">
                <a:solidFill>
                  <a:schemeClr val="accent1"/>
                </a:solidFill>
              </a:rPr>
              <a:t>health managers</a:t>
            </a:r>
            <a:r>
              <a:rPr lang="en-US" dirty="0"/>
              <a:t>. </a:t>
            </a:r>
            <a:endParaRPr lang="en-US" sz="2800" dirty="0"/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5-Applicability of Results and Recommendations</a:t>
            </a:r>
            <a:r>
              <a:rPr lang="en-US" sz="2800" dirty="0"/>
              <a:t>: </a:t>
            </a:r>
            <a:r>
              <a:rPr lang="en-US" dirty="0"/>
              <a:t>Depend on (</a:t>
            </a:r>
            <a:r>
              <a:rPr lang="en-US" dirty="0">
                <a:solidFill>
                  <a:schemeClr val="accent1"/>
                </a:solidFill>
              </a:rPr>
              <a:t>1-Authorities acceptability, 2-resources availability, 3-potential client opinion, 4-responsible staff opinion)</a:t>
            </a:r>
            <a:r>
              <a:rPr lang="en-US" dirty="0"/>
              <a:t>.</a:t>
            </a:r>
            <a:endParaRPr lang="en-US" sz="2800" dirty="0"/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6-Urgency of data need</a:t>
            </a:r>
            <a:r>
              <a:rPr lang="en-US" sz="2800" dirty="0"/>
              <a:t>: </a:t>
            </a:r>
            <a:r>
              <a:rPr lang="en-US" dirty="0"/>
              <a:t>The urgent need for decision.</a:t>
            </a:r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7-Ethical acceptability</a:t>
            </a:r>
            <a:r>
              <a:rPr lang="en-US" sz="2800" dirty="0"/>
              <a:t>: </a:t>
            </a:r>
            <a:r>
              <a:rPr lang="en-US" dirty="0"/>
              <a:t>Not inflict harm on others (</a:t>
            </a:r>
            <a:r>
              <a:rPr lang="en-US" dirty="0">
                <a:solidFill>
                  <a:schemeClr val="accent1"/>
                </a:solidFill>
              </a:rPr>
              <a:t>Patients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or Researchers</a:t>
            </a:r>
            <a:r>
              <a:rPr lang="en-US" dirty="0"/>
              <a:t>)</a:t>
            </a:r>
          </a:p>
          <a:p>
            <a:pPr algn="just"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</a:rPr>
              <a:t>8-Review the available literature :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national, regional, and international</a:t>
            </a:r>
            <a:r>
              <a:rPr lang="en-US" dirty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097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49A9-E5E5-270B-7DF5-5DEA86A70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76"/>
            <a:ext cx="9144000" cy="1096962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Research Objectives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A15A8-0368-5834-1603-2C21CC041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00201"/>
            <a:ext cx="9144000" cy="5191124"/>
          </a:xfrm>
        </p:spPr>
        <p:txBody>
          <a:bodyPr>
            <a:normAutofit/>
          </a:bodyPr>
          <a:lstStyle/>
          <a:p>
            <a:r>
              <a:rPr lang="en-US" dirty="0"/>
              <a:t>Research objectives usually generated from the hypothesis</a:t>
            </a:r>
          </a:p>
          <a:p>
            <a:r>
              <a:rPr lang="en-US" dirty="0">
                <a:solidFill>
                  <a:srgbClr val="C00000"/>
                </a:solidFill>
              </a:rPr>
              <a:t>To prove or disapprove the hypothesis???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Can be divided into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1-Genral Objective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2-Specific Objectives</a:t>
            </a:r>
          </a:p>
        </p:txBody>
      </p:sp>
    </p:spTree>
    <p:extLst>
      <p:ext uri="{BB962C8B-B14F-4D97-AF65-F5344CB8AC3E}">
        <p14:creationId xmlns:p14="http://schemas.microsoft.com/office/powerpoint/2010/main" val="53942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49A9-E5E5-270B-7DF5-5DEA86A70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76"/>
            <a:ext cx="9144000" cy="1096962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Research Methods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A15A8-0368-5834-1603-2C21CC041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" y="1247775"/>
            <a:ext cx="11849100" cy="542925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Methodology of the research is the set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clearly &amp; fully </a:t>
            </a:r>
            <a:r>
              <a:rPr lang="en-US" dirty="0"/>
              <a:t>expressed rules and procedures upon which the research is based and against which claims for the knowledge is evaluated. It should be: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-Replicated by other researchers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-constructively criticized  </a:t>
            </a:r>
          </a:p>
          <a:p>
            <a:pPr algn="just"/>
            <a:endParaRPr lang="en-US" dirty="0">
              <a:solidFill>
                <a:srgbClr val="002060"/>
              </a:solidFill>
            </a:endParaRPr>
          </a:p>
          <a:p>
            <a:pPr algn="just"/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Methodology include: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1- Study design (study type, population with selection criteria, area, duration)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2-Study Variables </a:t>
            </a:r>
          </a:p>
          <a:p>
            <a:pPr algn="just"/>
            <a:r>
              <a:rPr lang="en-US" dirty="0">
                <a:solidFill>
                  <a:srgbClr val="002060"/>
                </a:solidFill>
              </a:rPr>
              <a:t>3-Methods of data collection, analysis, Interpretation</a:t>
            </a:r>
          </a:p>
        </p:txBody>
      </p:sp>
    </p:spTree>
    <p:extLst>
      <p:ext uri="{BB962C8B-B14F-4D97-AF65-F5344CB8AC3E}">
        <p14:creationId xmlns:p14="http://schemas.microsoft.com/office/powerpoint/2010/main" val="192943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9DFC1888-4C76-BCE7-41D8-38F7C2868708}"/>
              </a:ext>
            </a:extLst>
          </p:cNvPr>
          <p:cNvSpPr/>
          <p:nvPr/>
        </p:nvSpPr>
        <p:spPr>
          <a:xfrm>
            <a:off x="9113359" y="3150665"/>
            <a:ext cx="659237" cy="87082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70740"/>
                </a:lnTo>
                <a:lnTo>
                  <a:pt x="659237" y="770740"/>
                </a:lnTo>
                <a:lnTo>
                  <a:pt x="659237" y="87082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F2052CFC-CCBD-5729-A0DF-F3D0D8684E98}"/>
              </a:ext>
            </a:extLst>
          </p:cNvPr>
          <p:cNvSpPr/>
          <p:nvPr/>
        </p:nvSpPr>
        <p:spPr>
          <a:xfrm>
            <a:off x="8452186" y="3150665"/>
            <a:ext cx="661172" cy="87082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661172" y="0"/>
                </a:moveTo>
                <a:lnTo>
                  <a:pt x="661172" y="770740"/>
                </a:lnTo>
                <a:lnTo>
                  <a:pt x="0" y="770740"/>
                </a:lnTo>
                <a:lnTo>
                  <a:pt x="0" y="87082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8ACDCE96-8821-931F-6CCE-8B2E8F286B8E}"/>
              </a:ext>
            </a:extLst>
          </p:cNvPr>
          <p:cNvSpPr/>
          <p:nvPr/>
        </p:nvSpPr>
        <p:spPr>
          <a:xfrm>
            <a:off x="6377915" y="1664503"/>
            <a:ext cx="2735443" cy="80014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00067"/>
                </a:lnTo>
                <a:lnTo>
                  <a:pt x="2735443" y="700067"/>
                </a:lnTo>
                <a:lnTo>
                  <a:pt x="2735443" y="800148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222937B2-7FC4-F17A-CDB7-4C36CF53607E}"/>
              </a:ext>
            </a:extLst>
          </p:cNvPr>
          <p:cNvSpPr/>
          <p:nvPr/>
        </p:nvSpPr>
        <p:spPr>
          <a:xfrm>
            <a:off x="7034999" y="4699605"/>
            <a:ext cx="660529" cy="32209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22012"/>
                </a:lnTo>
                <a:lnTo>
                  <a:pt x="660529" y="222012"/>
                </a:lnTo>
                <a:lnTo>
                  <a:pt x="660529" y="32209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24E66D40-EFD0-E5F4-8A6F-8138F013A3AD}"/>
              </a:ext>
            </a:extLst>
          </p:cNvPr>
          <p:cNvSpPr/>
          <p:nvPr/>
        </p:nvSpPr>
        <p:spPr>
          <a:xfrm>
            <a:off x="6064311" y="4699605"/>
            <a:ext cx="970688" cy="32209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970688" y="0"/>
                </a:moveTo>
                <a:lnTo>
                  <a:pt x="970688" y="222012"/>
                </a:lnTo>
                <a:lnTo>
                  <a:pt x="0" y="222012"/>
                </a:lnTo>
                <a:lnTo>
                  <a:pt x="0" y="32209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BC8B5891-BC02-4A49-4CA0-E169D92C056A}"/>
              </a:ext>
            </a:extLst>
          </p:cNvPr>
          <p:cNvSpPr/>
          <p:nvPr/>
        </p:nvSpPr>
        <p:spPr>
          <a:xfrm>
            <a:off x="4552207" y="3112304"/>
            <a:ext cx="2482792" cy="90128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01206"/>
                </a:lnTo>
                <a:lnTo>
                  <a:pt x="2482792" y="801206"/>
                </a:lnTo>
                <a:lnTo>
                  <a:pt x="2482792" y="90128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7497C67-E74F-D4BC-48BD-214E9D189FF7}"/>
              </a:ext>
            </a:extLst>
          </p:cNvPr>
          <p:cNvSpPr/>
          <p:nvPr/>
        </p:nvSpPr>
        <p:spPr>
          <a:xfrm>
            <a:off x="4552207" y="3112304"/>
            <a:ext cx="792302" cy="90918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09102"/>
                </a:lnTo>
                <a:lnTo>
                  <a:pt x="792302" y="809102"/>
                </a:lnTo>
                <a:lnTo>
                  <a:pt x="792302" y="90918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3AF66AA-D9AD-310E-A4C6-6C018D62F967}"/>
              </a:ext>
            </a:extLst>
          </p:cNvPr>
          <p:cNvSpPr/>
          <p:nvPr/>
        </p:nvSpPr>
        <p:spPr>
          <a:xfrm>
            <a:off x="3425014" y="4761353"/>
            <a:ext cx="1230272" cy="31810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18026"/>
                </a:lnTo>
                <a:lnTo>
                  <a:pt x="1230272" y="218026"/>
                </a:lnTo>
                <a:lnTo>
                  <a:pt x="1230272" y="31810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B6B56F6-C14F-5815-6CCD-AB9D169B9E1B}"/>
              </a:ext>
            </a:extLst>
          </p:cNvPr>
          <p:cNvSpPr/>
          <p:nvPr/>
        </p:nvSpPr>
        <p:spPr>
          <a:xfrm>
            <a:off x="3255672" y="4761353"/>
            <a:ext cx="169342" cy="31810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69342" y="0"/>
                </a:moveTo>
                <a:lnTo>
                  <a:pt x="169342" y="218026"/>
                </a:lnTo>
                <a:lnTo>
                  <a:pt x="0" y="218026"/>
                </a:lnTo>
                <a:lnTo>
                  <a:pt x="0" y="31810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54D84269-6AA5-D86E-EA89-1DB0219100B2}"/>
              </a:ext>
            </a:extLst>
          </p:cNvPr>
          <p:cNvSpPr/>
          <p:nvPr/>
        </p:nvSpPr>
        <p:spPr>
          <a:xfrm>
            <a:off x="2027538" y="4761353"/>
            <a:ext cx="1397476" cy="31810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397476" y="0"/>
                </a:moveTo>
                <a:lnTo>
                  <a:pt x="1397476" y="218026"/>
                </a:lnTo>
                <a:lnTo>
                  <a:pt x="0" y="218026"/>
                </a:lnTo>
                <a:lnTo>
                  <a:pt x="0" y="318107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87276516-C904-A1F2-FE2B-B95914E0527B}"/>
              </a:ext>
            </a:extLst>
          </p:cNvPr>
          <p:cNvSpPr/>
          <p:nvPr/>
        </p:nvSpPr>
        <p:spPr>
          <a:xfrm>
            <a:off x="3425014" y="3112305"/>
            <a:ext cx="1127192" cy="74159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27192" y="0"/>
                </a:moveTo>
                <a:lnTo>
                  <a:pt x="1127192" y="805192"/>
                </a:lnTo>
                <a:lnTo>
                  <a:pt x="0" y="805192"/>
                </a:lnTo>
                <a:lnTo>
                  <a:pt x="0" y="90527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52F90E54-6FB3-98E9-5AB0-88AC5A6374C2}"/>
              </a:ext>
            </a:extLst>
          </p:cNvPr>
          <p:cNvSpPr/>
          <p:nvPr/>
        </p:nvSpPr>
        <p:spPr>
          <a:xfrm>
            <a:off x="4552207" y="1664503"/>
            <a:ext cx="1825708" cy="76178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825708" y="0"/>
                </a:moveTo>
                <a:lnTo>
                  <a:pt x="1825708" y="661705"/>
                </a:lnTo>
                <a:lnTo>
                  <a:pt x="0" y="661705"/>
                </a:lnTo>
                <a:lnTo>
                  <a:pt x="0" y="761787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A4E78A7-E569-34B4-BD5D-B567C0C010C4}"/>
              </a:ext>
            </a:extLst>
          </p:cNvPr>
          <p:cNvSpPr/>
          <p:nvPr/>
        </p:nvSpPr>
        <p:spPr>
          <a:xfrm>
            <a:off x="5235395" y="978490"/>
            <a:ext cx="2285040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2244CF-ED20-D364-07B6-FE1D0FA5D30B}"/>
              </a:ext>
            </a:extLst>
          </p:cNvPr>
          <p:cNvGrpSpPr/>
          <p:nvPr/>
        </p:nvGrpSpPr>
        <p:grpSpPr>
          <a:xfrm>
            <a:off x="5355433" y="1092525"/>
            <a:ext cx="2285040" cy="686013"/>
            <a:chOff x="3603316" y="418837"/>
            <a:chExt cx="2285040" cy="686013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D4D342D-52BB-54C2-BEA2-16F478191BF6}"/>
                </a:ext>
              </a:extLst>
            </p:cNvPr>
            <p:cNvSpPr/>
            <p:nvPr/>
          </p:nvSpPr>
          <p:spPr>
            <a:xfrm>
              <a:off x="3603316" y="418837"/>
              <a:ext cx="2285040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: Rounded Corners 17">
              <a:extLst>
                <a:ext uri="{FF2B5EF4-FFF2-40B4-BE49-F238E27FC236}">
                  <a16:creationId xmlns:a16="http://schemas.microsoft.com/office/drawing/2014/main" id="{F78F0433-9AE7-D1C1-1BF1-3714EAC79739}"/>
                </a:ext>
              </a:extLst>
            </p:cNvPr>
            <p:cNvSpPr txBox="1"/>
            <p:nvPr/>
          </p:nvSpPr>
          <p:spPr>
            <a:xfrm>
              <a:off x="3623409" y="438930"/>
              <a:ext cx="2244854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800" b="1" kern="1200" dirty="0">
                  <a:solidFill>
                    <a:srgbClr val="FF00FF"/>
                  </a:solidFill>
                </a:rPr>
                <a:t>Study types</a:t>
              </a:r>
            </a:p>
          </p:txBody>
        </p:sp>
      </p:grp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F407B70-A75F-0E7D-6C72-F78BD3B87D80}"/>
              </a:ext>
            </a:extLst>
          </p:cNvPr>
          <p:cNvSpPr/>
          <p:nvPr/>
        </p:nvSpPr>
        <p:spPr>
          <a:xfrm>
            <a:off x="3460878" y="2426290"/>
            <a:ext cx="2182656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061F5D3-7B6F-9978-FFE6-80DC3901500C}"/>
              </a:ext>
            </a:extLst>
          </p:cNvPr>
          <p:cNvGrpSpPr/>
          <p:nvPr/>
        </p:nvGrpSpPr>
        <p:grpSpPr>
          <a:xfrm>
            <a:off x="3580916" y="2540326"/>
            <a:ext cx="2182656" cy="686013"/>
            <a:chOff x="1828799" y="1866638"/>
            <a:chExt cx="2182656" cy="686013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D31C659-FE4A-8DD5-93EF-07069CF31250}"/>
                </a:ext>
              </a:extLst>
            </p:cNvPr>
            <p:cNvSpPr/>
            <p:nvPr/>
          </p:nvSpPr>
          <p:spPr>
            <a:xfrm>
              <a:off x="1828799" y="1866638"/>
              <a:ext cx="2182656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: Rounded Corners 20">
              <a:extLst>
                <a:ext uri="{FF2B5EF4-FFF2-40B4-BE49-F238E27FC236}">
                  <a16:creationId xmlns:a16="http://schemas.microsoft.com/office/drawing/2014/main" id="{E7C28F01-2560-C66A-FBFD-C86B560211AB}"/>
                </a:ext>
              </a:extLst>
            </p:cNvPr>
            <p:cNvSpPr txBox="1"/>
            <p:nvPr/>
          </p:nvSpPr>
          <p:spPr>
            <a:xfrm>
              <a:off x="1848892" y="1886731"/>
              <a:ext cx="2142470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>
                  <a:solidFill>
                    <a:srgbClr val="0000FF"/>
                  </a:solidFill>
                </a:rPr>
                <a:t>Non-Intervention</a:t>
              </a:r>
            </a:p>
          </p:txBody>
        </p: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2FDA241-AC28-C5A3-FE45-3E9D405CBA7D}"/>
              </a:ext>
            </a:extLst>
          </p:cNvPr>
          <p:cNvSpPr/>
          <p:nvPr/>
        </p:nvSpPr>
        <p:spPr>
          <a:xfrm>
            <a:off x="2561853" y="4017577"/>
            <a:ext cx="1726322" cy="743775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193F3D7-E5AB-6A61-7860-934C322C9EBF}"/>
              </a:ext>
            </a:extLst>
          </p:cNvPr>
          <p:cNvGrpSpPr/>
          <p:nvPr/>
        </p:nvGrpSpPr>
        <p:grpSpPr>
          <a:xfrm>
            <a:off x="2681890" y="4131613"/>
            <a:ext cx="1726322" cy="743775"/>
            <a:chOff x="929773" y="3457925"/>
            <a:chExt cx="1726322" cy="743775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05B3BA4B-5A58-3006-8A88-7F6E19448B62}"/>
                </a:ext>
              </a:extLst>
            </p:cNvPr>
            <p:cNvSpPr/>
            <p:nvPr/>
          </p:nvSpPr>
          <p:spPr>
            <a:xfrm>
              <a:off x="929773" y="3457925"/>
              <a:ext cx="1726322" cy="74377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: Rounded Corners 23">
              <a:extLst>
                <a:ext uri="{FF2B5EF4-FFF2-40B4-BE49-F238E27FC236}">
                  <a16:creationId xmlns:a16="http://schemas.microsoft.com/office/drawing/2014/main" id="{327E0641-41C8-96CB-D464-84A0B3F15E05}"/>
                </a:ext>
              </a:extLst>
            </p:cNvPr>
            <p:cNvSpPr txBox="1"/>
            <p:nvPr/>
          </p:nvSpPr>
          <p:spPr>
            <a:xfrm>
              <a:off x="951557" y="3479709"/>
              <a:ext cx="1682754" cy="7002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0000FF"/>
                  </a:solidFill>
                </a:rPr>
                <a:t>Descriptive</a:t>
              </a:r>
            </a:p>
          </p:txBody>
        </p:sp>
      </p:grp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FEE3BF78-F595-27EE-3E9E-B095F236A5AD}"/>
              </a:ext>
            </a:extLst>
          </p:cNvPr>
          <p:cNvSpPr/>
          <p:nvPr/>
        </p:nvSpPr>
        <p:spPr>
          <a:xfrm>
            <a:off x="1753084" y="5079461"/>
            <a:ext cx="548907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031B4D5-EAFF-D58E-FE93-48768932389F}"/>
              </a:ext>
            </a:extLst>
          </p:cNvPr>
          <p:cNvGrpSpPr/>
          <p:nvPr/>
        </p:nvGrpSpPr>
        <p:grpSpPr>
          <a:xfrm>
            <a:off x="1873121" y="5193496"/>
            <a:ext cx="548907" cy="686013"/>
            <a:chOff x="121004" y="4519808"/>
            <a:chExt cx="548907" cy="686013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AC5CD75C-04C0-0137-B4C0-EF49729A2076}"/>
                </a:ext>
              </a:extLst>
            </p:cNvPr>
            <p:cNvSpPr/>
            <p:nvPr/>
          </p:nvSpPr>
          <p:spPr>
            <a:xfrm>
              <a:off x="121004" y="4519808"/>
              <a:ext cx="548907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tangle: Rounded Corners 26">
              <a:extLst>
                <a:ext uri="{FF2B5EF4-FFF2-40B4-BE49-F238E27FC236}">
                  <a16:creationId xmlns:a16="http://schemas.microsoft.com/office/drawing/2014/main" id="{45A78520-3E1E-C440-0093-EEF9832D5BFD}"/>
                </a:ext>
              </a:extLst>
            </p:cNvPr>
            <p:cNvSpPr txBox="1"/>
            <p:nvPr/>
          </p:nvSpPr>
          <p:spPr>
            <a:xfrm>
              <a:off x="137081" y="4535885"/>
              <a:ext cx="516753" cy="6538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rgbClr val="7030A0"/>
                  </a:solidFill>
                </a:rPr>
                <a:t>Case</a:t>
              </a:r>
            </a:p>
          </p:txBody>
        </p:sp>
      </p:grp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155851D-3EB5-9E82-04F6-0BD7B8EB343F}"/>
              </a:ext>
            </a:extLst>
          </p:cNvPr>
          <p:cNvSpPr/>
          <p:nvPr/>
        </p:nvSpPr>
        <p:spPr>
          <a:xfrm>
            <a:off x="2542067" y="5079461"/>
            <a:ext cx="1427210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FE53AEB-0203-4D94-2B4A-6F251E6891D1}"/>
              </a:ext>
            </a:extLst>
          </p:cNvPr>
          <p:cNvGrpSpPr/>
          <p:nvPr/>
        </p:nvGrpSpPr>
        <p:grpSpPr>
          <a:xfrm>
            <a:off x="2662104" y="5193496"/>
            <a:ext cx="1427210" cy="686013"/>
            <a:chOff x="909987" y="4519808"/>
            <a:chExt cx="1427210" cy="686013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93274962-6D20-912B-8A52-D708B29709BF}"/>
                </a:ext>
              </a:extLst>
            </p:cNvPr>
            <p:cNvSpPr/>
            <p:nvPr/>
          </p:nvSpPr>
          <p:spPr>
            <a:xfrm>
              <a:off x="909987" y="4519808"/>
              <a:ext cx="1427210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Rectangle: Rounded Corners 29">
              <a:extLst>
                <a:ext uri="{FF2B5EF4-FFF2-40B4-BE49-F238E27FC236}">
                  <a16:creationId xmlns:a16="http://schemas.microsoft.com/office/drawing/2014/main" id="{FBC5D7A1-6194-DDB8-885D-AE5612DF702C}"/>
                </a:ext>
              </a:extLst>
            </p:cNvPr>
            <p:cNvSpPr txBox="1"/>
            <p:nvPr/>
          </p:nvSpPr>
          <p:spPr>
            <a:xfrm>
              <a:off x="930080" y="4539901"/>
              <a:ext cx="1387024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rgbClr val="7030A0"/>
                  </a:solidFill>
                </a:rPr>
                <a:t>Observational</a:t>
              </a:r>
            </a:p>
          </p:txBody>
        </p:sp>
      </p:grp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7EC767FA-0C42-A457-BDB0-42F5A5AEBD83}"/>
              </a:ext>
            </a:extLst>
          </p:cNvPr>
          <p:cNvSpPr/>
          <p:nvPr/>
        </p:nvSpPr>
        <p:spPr>
          <a:xfrm>
            <a:off x="4359457" y="5159641"/>
            <a:ext cx="891871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Survey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2C1A5A6-30AC-9414-2E3B-DE9508D878FD}"/>
              </a:ext>
            </a:extLst>
          </p:cNvPr>
          <p:cNvSpPr/>
          <p:nvPr/>
        </p:nvSpPr>
        <p:spPr>
          <a:xfrm>
            <a:off x="4530389" y="4021487"/>
            <a:ext cx="1628239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FDD5F60-17AD-20B3-39E5-CA8C2AFAEC86}"/>
              </a:ext>
            </a:extLst>
          </p:cNvPr>
          <p:cNvGrpSpPr/>
          <p:nvPr/>
        </p:nvGrpSpPr>
        <p:grpSpPr>
          <a:xfrm>
            <a:off x="4650427" y="4135523"/>
            <a:ext cx="1628239" cy="686013"/>
            <a:chOff x="2898310" y="3461835"/>
            <a:chExt cx="1628239" cy="686013"/>
          </a:xfrm>
        </p:grpSpPr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4C2CAF4B-CF83-C20A-A40E-404F1013C164}"/>
                </a:ext>
              </a:extLst>
            </p:cNvPr>
            <p:cNvSpPr/>
            <p:nvPr/>
          </p:nvSpPr>
          <p:spPr>
            <a:xfrm>
              <a:off x="2898310" y="3461835"/>
              <a:ext cx="1628239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Rectangle: Rounded Corners 33">
              <a:extLst>
                <a:ext uri="{FF2B5EF4-FFF2-40B4-BE49-F238E27FC236}">
                  <a16:creationId xmlns:a16="http://schemas.microsoft.com/office/drawing/2014/main" id="{BE43D046-035D-ADD0-B977-5BC28185F07B}"/>
                </a:ext>
              </a:extLst>
            </p:cNvPr>
            <p:cNvSpPr txBox="1"/>
            <p:nvPr/>
          </p:nvSpPr>
          <p:spPr>
            <a:xfrm>
              <a:off x="2918403" y="3481928"/>
              <a:ext cx="1588053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0000FF"/>
                  </a:solidFill>
                </a:rPr>
                <a:t>Exploratory</a:t>
              </a:r>
            </a:p>
          </p:txBody>
        </p:sp>
      </p:grp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DC117F6B-2084-F311-C434-F9BA4EA4550E}"/>
              </a:ext>
            </a:extLst>
          </p:cNvPr>
          <p:cNvSpPr/>
          <p:nvPr/>
        </p:nvSpPr>
        <p:spPr>
          <a:xfrm>
            <a:off x="6398379" y="4013591"/>
            <a:ext cx="1273240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663590D-F17A-78CF-9AC6-2256777DA83C}"/>
              </a:ext>
            </a:extLst>
          </p:cNvPr>
          <p:cNvGrpSpPr/>
          <p:nvPr/>
        </p:nvGrpSpPr>
        <p:grpSpPr>
          <a:xfrm>
            <a:off x="6518416" y="4127627"/>
            <a:ext cx="1273240" cy="686013"/>
            <a:chOff x="4766299" y="3453939"/>
            <a:chExt cx="1273240" cy="686013"/>
          </a:xfrm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FDB4906A-1275-00C8-4D38-7A357B23B494}"/>
                </a:ext>
              </a:extLst>
            </p:cNvPr>
            <p:cNvSpPr/>
            <p:nvPr/>
          </p:nvSpPr>
          <p:spPr>
            <a:xfrm>
              <a:off x="4766299" y="3453939"/>
              <a:ext cx="1273240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Rectangle: Rounded Corners 36">
              <a:extLst>
                <a:ext uri="{FF2B5EF4-FFF2-40B4-BE49-F238E27FC236}">
                  <a16:creationId xmlns:a16="http://schemas.microsoft.com/office/drawing/2014/main" id="{81C733F0-F8E1-395F-9A88-20F25CC25D50}"/>
                </a:ext>
              </a:extLst>
            </p:cNvPr>
            <p:cNvSpPr txBox="1"/>
            <p:nvPr/>
          </p:nvSpPr>
          <p:spPr>
            <a:xfrm>
              <a:off x="4786392" y="3474032"/>
              <a:ext cx="1233054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rgbClr val="0000FF"/>
                  </a:solidFill>
                </a:rPr>
                <a:t>Analytical</a:t>
              </a:r>
            </a:p>
          </p:txBody>
        </p: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ECE071B-AF92-8507-237E-3A23EF8A2A99}"/>
              </a:ext>
            </a:extLst>
          </p:cNvPr>
          <p:cNvSpPr/>
          <p:nvPr/>
        </p:nvSpPr>
        <p:spPr>
          <a:xfrm>
            <a:off x="5524143" y="5021698"/>
            <a:ext cx="1080335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2A897FF-8A33-381B-04BE-A9664BD79D3D}"/>
              </a:ext>
            </a:extLst>
          </p:cNvPr>
          <p:cNvGrpSpPr/>
          <p:nvPr/>
        </p:nvGrpSpPr>
        <p:grpSpPr>
          <a:xfrm>
            <a:off x="5644180" y="5135734"/>
            <a:ext cx="1080335" cy="686013"/>
            <a:chOff x="3892063" y="4462046"/>
            <a:chExt cx="1080335" cy="686013"/>
          </a:xfrm>
        </p:grpSpPr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FD52CD12-2FDF-8E80-918C-7787F83786CE}"/>
                </a:ext>
              </a:extLst>
            </p:cNvPr>
            <p:cNvSpPr/>
            <p:nvPr/>
          </p:nvSpPr>
          <p:spPr>
            <a:xfrm>
              <a:off x="3892063" y="4462046"/>
              <a:ext cx="1080335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Rectangle: Rounded Corners 39">
              <a:extLst>
                <a:ext uri="{FF2B5EF4-FFF2-40B4-BE49-F238E27FC236}">
                  <a16:creationId xmlns:a16="http://schemas.microsoft.com/office/drawing/2014/main" id="{CC86A662-6780-E025-29E4-534494F3A561}"/>
                </a:ext>
              </a:extLst>
            </p:cNvPr>
            <p:cNvSpPr txBox="1"/>
            <p:nvPr/>
          </p:nvSpPr>
          <p:spPr>
            <a:xfrm>
              <a:off x="3912156" y="4482139"/>
              <a:ext cx="1040149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>
                  <a:solidFill>
                    <a:srgbClr val="FF3300"/>
                  </a:solidFill>
                </a:rPr>
                <a:t>Cohort</a:t>
              </a:r>
            </a:p>
          </p:txBody>
        </p:sp>
      </p:grp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D003076-78D4-5DC7-C3A3-4F4F936A8587}"/>
              </a:ext>
            </a:extLst>
          </p:cNvPr>
          <p:cNvSpPr/>
          <p:nvPr/>
        </p:nvSpPr>
        <p:spPr>
          <a:xfrm>
            <a:off x="6844554" y="5021698"/>
            <a:ext cx="1701950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417F8DB-F4E1-1E31-C8E8-34500183067C}"/>
              </a:ext>
            </a:extLst>
          </p:cNvPr>
          <p:cNvGrpSpPr/>
          <p:nvPr/>
        </p:nvGrpSpPr>
        <p:grpSpPr>
          <a:xfrm>
            <a:off x="6964591" y="5135734"/>
            <a:ext cx="1701950" cy="686013"/>
            <a:chOff x="5212474" y="4462046"/>
            <a:chExt cx="1701950" cy="686013"/>
          </a:xfrm>
        </p:grpSpPr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E04339C8-BA68-60A2-44BF-9043768CC3FF}"/>
                </a:ext>
              </a:extLst>
            </p:cNvPr>
            <p:cNvSpPr/>
            <p:nvPr/>
          </p:nvSpPr>
          <p:spPr>
            <a:xfrm>
              <a:off x="5212474" y="4462046"/>
              <a:ext cx="1701950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Rectangle: Rounded Corners 42">
              <a:extLst>
                <a:ext uri="{FF2B5EF4-FFF2-40B4-BE49-F238E27FC236}">
                  <a16:creationId xmlns:a16="http://schemas.microsoft.com/office/drawing/2014/main" id="{231B2993-58FD-C84C-80A9-016C4651C2B5}"/>
                </a:ext>
              </a:extLst>
            </p:cNvPr>
            <p:cNvSpPr txBox="1"/>
            <p:nvPr/>
          </p:nvSpPr>
          <p:spPr>
            <a:xfrm>
              <a:off x="5232567" y="4482139"/>
              <a:ext cx="1661764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b="1" kern="1200" dirty="0">
                  <a:solidFill>
                    <a:srgbClr val="FF3300"/>
                  </a:solidFill>
                </a:rPr>
                <a:t>Case control</a:t>
              </a:r>
            </a:p>
          </p:txBody>
        </p:sp>
      </p:grp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96F1B686-9B57-971B-FB55-6F85EA1A0B09}"/>
              </a:ext>
            </a:extLst>
          </p:cNvPr>
          <p:cNvSpPr/>
          <p:nvPr/>
        </p:nvSpPr>
        <p:spPr>
          <a:xfrm>
            <a:off x="7886778" y="2464652"/>
            <a:ext cx="2411039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F572EBB0-49DC-D5BE-4CCE-7E6848B7C178}"/>
              </a:ext>
            </a:extLst>
          </p:cNvPr>
          <p:cNvGrpSpPr/>
          <p:nvPr/>
        </p:nvGrpSpPr>
        <p:grpSpPr>
          <a:xfrm>
            <a:off x="8027877" y="2578688"/>
            <a:ext cx="2411039" cy="686013"/>
            <a:chOff x="6275760" y="1905000"/>
            <a:chExt cx="2411039" cy="686013"/>
          </a:xfrm>
        </p:grpSpPr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462958C3-D9CE-94FA-ACC9-385A64F96CC0}"/>
                </a:ext>
              </a:extLst>
            </p:cNvPr>
            <p:cNvSpPr/>
            <p:nvPr/>
          </p:nvSpPr>
          <p:spPr>
            <a:xfrm>
              <a:off x="6275760" y="1905000"/>
              <a:ext cx="2411039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Rectangle: Rounded Corners 45">
              <a:extLst>
                <a:ext uri="{FF2B5EF4-FFF2-40B4-BE49-F238E27FC236}">
                  <a16:creationId xmlns:a16="http://schemas.microsoft.com/office/drawing/2014/main" id="{DCA6D28F-FEAB-1AD3-B566-5E80575B8AC0}"/>
                </a:ext>
              </a:extLst>
            </p:cNvPr>
            <p:cNvSpPr txBox="1"/>
            <p:nvPr/>
          </p:nvSpPr>
          <p:spPr>
            <a:xfrm>
              <a:off x="6295853" y="1925093"/>
              <a:ext cx="2370853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>
                  <a:solidFill>
                    <a:srgbClr val="002060"/>
                  </a:solidFill>
                </a:rPr>
                <a:t>Intervention</a:t>
              </a:r>
            </a:p>
          </p:txBody>
        </p:sp>
      </p:grp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3D83DC4C-936E-A127-E81C-3BB02DD1EE1A}"/>
              </a:ext>
            </a:extLst>
          </p:cNvPr>
          <p:cNvSpPr/>
          <p:nvPr/>
        </p:nvSpPr>
        <p:spPr>
          <a:xfrm>
            <a:off x="7912019" y="4021487"/>
            <a:ext cx="1080335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647F6BF-2A11-A024-2412-1B132FCD826C}"/>
              </a:ext>
            </a:extLst>
          </p:cNvPr>
          <p:cNvGrpSpPr/>
          <p:nvPr/>
        </p:nvGrpSpPr>
        <p:grpSpPr>
          <a:xfrm>
            <a:off x="8032056" y="4135523"/>
            <a:ext cx="1080335" cy="686013"/>
            <a:chOff x="6279939" y="3461835"/>
            <a:chExt cx="1080335" cy="686013"/>
          </a:xfrm>
        </p:grpSpPr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6A4C2E08-00F5-BA3E-1FFF-738E4BA73CEC}"/>
                </a:ext>
              </a:extLst>
            </p:cNvPr>
            <p:cNvSpPr/>
            <p:nvPr/>
          </p:nvSpPr>
          <p:spPr>
            <a:xfrm>
              <a:off x="6279939" y="3461835"/>
              <a:ext cx="1080335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Rectangle: Rounded Corners 48">
              <a:extLst>
                <a:ext uri="{FF2B5EF4-FFF2-40B4-BE49-F238E27FC236}">
                  <a16:creationId xmlns:a16="http://schemas.microsoft.com/office/drawing/2014/main" id="{FB6DC11D-2031-244C-47D8-D44B3A28C8DD}"/>
                </a:ext>
              </a:extLst>
            </p:cNvPr>
            <p:cNvSpPr txBox="1"/>
            <p:nvPr/>
          </p:nvSpPr>
          <p:spPr>
            <a:xfrm>
              <a:off x="6300032" y="3481928"/>
              <a:ext cx="1040149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kern="1200" dirty="0">
                  <a:solidFill>
                    <a:srgbClr val="002060"/>
                  </a:solidFill>
                </a:rPr>
                <a:t>Experimenta</a:t>
              </a:r>
              <a:r>
                <a:rPr lang="en-US" sz="1000" kern="1200" dirty="0"/>
                <a:t>l</a:t>
              </a:r>
            </a:p>
          </p:txBody>
        </p:sp>
      </p:grp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E52ED544-014A-72CD-4CC2-89FD7E271AA3}"/>
              </a:ext>
            </a:extLst>
          </p:cNvPr>
          <p:cNvSpPr/>
          <p:nvPr/>
        </p:nvSpPr>
        <p:spPr>
          <a:xfrm>
            <a:off x="9232429" y="4021487"/>
            <a:ext cx="1080335" cy="686013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F944132-1D3B-9733-B65E-511D5D5BE24B}"/>
              </a:ext>
            </a:extLst>
          </p:cNvPr>
          <p:cNvGrpSpPr/>
          <p:nvPr/>
        </p:nvGrpSpPr>
        <p:grpSpPr>
          <a:xfrm>
            <a:off x="9352466" y="4135523"/>
            <a:ext cx="1080335" cy="686013"/>
            <a:chOff x="7600349" y="3461835"/>
            <a:chExt cx="1080335" cy="686013"/>
          </a:xfrm>
        </p:grpSpPr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53E5F03F-E188-8484-6958-0E221A7E362B}"/>
                </a:ext>
              </a:extLst>
            </p:cNvPr>
            <p:cNvSpPr/>
            <p:nvPr/>
          </p:nvSpPr>
          <p:spPr>
            <a:xfrm>
              <a:off x="7600349" y="3461835"/>
              <a:ext cx="1080335" cy="6860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Rectangle: Rounded Corners 51">
              <a:extLst>
                <a:ext uri="{FF2B5EF4-FFF2-40B4-BE49-F238E27FC236}">
                  <a16:creationId xmlns:a16="http://schemas.microsoft.com/office/drawing/2014/main" id="{93EB64C7-F905-393A-73A6-DF817DEF76E4}"/>
                </a:ext>
              </a:extLst>
            </p:cNvPr>
            <p:cNvSpPr txBox="1"/>
            <p:nvPr/>
          </p:nvSpPr>
          <p:spPr>
            <a:xfrm>
              <a:off x="7620442" y="3481928"/>
              <a:ext cx="1040149" cy="645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b="1" kern="1200" dirty="0">
                  <a:solidFill>
                    <a:srgbClr val="002060"/>
                  </a:solidFill>
                </a:rPr>
                <a:t>Quasi experimental</a:t>
              </a: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FDB17173-7994-6F62-C22C-E18756636AAE}"/>
              </a:ext>
            </a:extLst>
          </p:cNvPr>
          <p:cNvSpPr txBox="1"/>
          <p:nvPr/>
        </p:nvSpPr>
        <p:spPr>
          <a:xfrm>
            <a:off x="8992354" y="5167802"/>
            <a:ext cx="3083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solidFill>
                  <a:srgbClr val="7030A0"/>
                </a:solidFill>
              </a:rPr>
              <a:t>Quasi: one characteristics is missing </a:t>
            </a:r>
            <a:r>
              <a:rPr lang="en-US" sz="1600" dirty="0" err="1">
                <a:solidFill>
                  <a:srgbClr val="7030A0"/>
                </a:solidFill>
              </a:rPr>
              <a:t>e.g</a:t>
            </a:r>
            <a:r>
              <a:rPr lang="en-US" sz="1600" dirty="0">
                <a:solidFill>
                  <a:srgbClr val="7030A0"/>
                </a:solidFill>
              </a:rPr>
              <a:t> randomization, or a separate control group</a:t>
            </a:r>
          </a:p>
        </p:txBody>
      </p:sp>
    </p:spTree>
    <p:extLst>
      <p:ext uri="{BB962C8B-B14F-4D97-AF65-F5344CB8AC3E}">
        <p14:creationId xmlns:p14="http://schemas.microsoft.com/office/powerpoint/2010/main" val="301949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49A9-E5E5-270B-7DF5-5DEA86A70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676"/>
            <a:ext cx="9144000" cy="1096962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Experimental studies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A15A8-0368-5834-1603-2C21CC041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" y="1247775"/>
            <a:ext cx="11849100" cy="3075747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002060"/>
                </a:solidFill>
              </a:rPr>
              <a:t>An experimental design is the only type of study that can actually prove the </a:t>
            </a:r>
            <a:r>
              <a:rPr lang="en-US" dirty="0">
                <a:solidFill>
                  <a:srgbClr val="FF0000"/>
                </a:solidFill>
              </a:rPr>
              <a:t>causation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en-US" b="1" dirty="0">
                <a:solidFill>
                  <a:srgbClr val="00B050"/>
                </a:solidFill>
              </a:rPr>
              <a:t>Features of the intervention include:</a:t>
            </a:r>
          </a:p>
          <a:p>
            <a:pPr algn="just"/>
            <a:r>
              <a:rPr lang="en-US" dirty="0">
                <a:solidFill>
                  <a:srgbClr val="C00000"/>
                </a:solidFill>
              </a:rPr>
              <a:t>1-Manupulation:</a:t>
            </a:r>
            <a:r>
              <a:rPr lang="en-US" dirty="0">
                <a:solidFill>
                  <a:srgbClr val="002060"/>
                </a:solidFill>
              </a:rPr>
              <a:t> The researcher does some intervention to one group in the study.</a:t>
            </a:r>
          </a:p>
          <a:p>
            <a:pPr algn="just"/>
            <a:r>
              <a:rPr lang="en-US" dirty="0">
                <a:solidFill>
                  <a:srgbClr val="C00000"/>
                </a:solidFill>
              </a:rPr>
              <a:t>2-Control:</a:t>
            </a:r>
            <a:r>
              <a:rPr lang="en-US" dirty="0">
                <a:solidFill>
                  <a:srgbClr val="002060"/>
                </a:solidFill>
              </a:rPr>
              <a:t> the researcher introduces one or more control group.</a:t>
            </a:r>
          </a:p>
          <a:p>
            <a:pPr algn="just"/>
            <a:r>
              <a:rPr lang="en-US" dirty="0">
                <a:solidFill>
                  <a:srgbClr val="C00000"/>
                </a:solidFill>
              </a:rPr>
              <a:t>3-Randamization:</a:t>
            </a:r>
            <a:r>
              <a:rPr lang="en-US" dirty="0">
                <a:solidFill>
                  <a:srgbClr val="002060"/>
                </a:solidFill>
              </a:rPr>
              <a:t> The researcher randomly assigns subjects to control and cases (each subject is given an equal chance of being assigned either group.</a:t>
            </a:r>
          </a:p>
          <a:p>
            <a:pPr algn="just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B7C4F-F1EC-43FA-5428-D11373E54E9D}"/>
              </a:ext>
            </a:extLst>
          </p:cNvPr>
          <p:cNvSpPr txBox="1"/>
          <p:nvPr/>
        </p:nvSpPr>
        <p:spPr>
          <a:xfrm>
            <a:off x="248478" y="4323522"/>
            <a:ext cx="10704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ptos Display" panose="020B0004020202020204" pitchFamily="34" charset="0"/>
              </a:rPr>
              <a:t>In all Sampling Methods Randomization can be:</a:t>
            </a:r>
          </a:p>
          <a:p>
            <a:r>
              <a:rPr lang="en-US" dirty="0"/>
              <a:t>1-</a:t>
            </a:r>
            <a:r>
              <a:rPr lang="en-US" sz="2800" b="1" dirty="0">
                <a:solidFill>
                  <a:srgbClr val="FF0000"/>
                </a:solidFill>
              </a:rPr>
              <a:t>Simple</a:t>
            </a:r>
            <a:r>
              <a:rPr lang="en-US" dirty="0"/>
              <a:t> random Method</a:t>
            </a:r>
          </a:p>
          <a:p>
            <a:r>
              <a:rPr lang="en-US" dirty="0"/>
              <a:t>2-</a:t>
            </a:r>
            <a:r>
              <a:rPr lang="en-US" sz="2800" b="1" dirty="0">
                <a:solidFill>
                  <a:srgbClr val="FF0000"/>
                </a:solidFill>
              </a:rPr>
              <a:t>Systemic </a:t>
            </a:r>
            <a:r>
              <a:rPr lang="en-US" dirty="0"/>
              <a:t>Random Method</a:t>
            </a:r>
          </a:p>
        </p:txBody>
      </p:sp>
    </p:spTree>
    <p:extLst>
      <p:ext uri="{BB962C8B-B14F-4D97-AF65-F5344CB8AC3E}">
        <p14:creationId xmlns:p14="http://schemas.microsoft.com/office/powerpoint/2010/main" val="83131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5454</TotalTime>
  <Words>1005</Words>
  <Application>Microsoft Office PowerPoint</Application>
  <PresentationFormat>Widescreen</PresentationFormat>
  <Paragraphs>158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 Display</vt:lpstr>
      <vt:lpstr>Arial</vt:lpstr>
      <vt:lpstr>Calibri</vt:lpstr>
      <vt:lpstr>Calibri Light</vt:lpstr>
      <vt:lpstr>Corsiva</vt:lpstr>
      <vt:lpstr>Office Theme</vt:lpstr>
      <vt:lpstr>Research and scientific evidence</vt:lpstr>
      <vt:lpstr>Why write and publish scientific articles</vt:lpstr>
      <vt:lpstr>PowerPoint Presentation</vt:lpstr>
      <vt:lpstr>PowerPoint Presentation</vt:lpstr>
      <vt:lpstr>Criteria for Research problem</vt:lpstr>
      <vt:lpstr>Research Objectives</vt:lpstr>
      <vt:lpstr>Research Methods</vt:lpstr>
      <vt:lpstr>PowerPoint Presentation</vt:lpstr>
      <vt:lpstr>Experimental studies</vt:lpstr>
      <vt:lpstr>Study variables</vt:lpstr>
      <vt:lpstr>Proposal Writing</vt:lpstr>
      <vt:lpstr>Example: Proposal Writing</vt:lpstr>
      <vt:lpstr>Example: Proposal Writing</vt:lpstr>
      <vt:lpstr>Proposal Writing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and scientific evidence</dc:title>
  <dc:creator>Hussain Ahmed</dc:creator>
  <cp:lastModifiedBy>Hussain Ahmed</cp:lastModifiedBy>
  <cp:revision>22</cp:revision>
  <dcterms:created xsi:type="dcterms:W3CDTF">2024-01-07T04:06:03Z</dcterms:created>
  <dcterms:modified xsi:type="dcterms:W3CDTF">2024-02-29T11:12:02Z</dcterms:modified>
</cp:coreProperties>
</file>